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0"/>
  </p:notesMasterIdLst>
  <p:sldIdLst>
    <p:sldId id="256" r:id="rId2"/>
    <p:sldId id="302" r:id="rId3"/>
    <p:sldId id="257" r:id="rId4"/>
    <p:sldId id="258" r:id="rId5"/>
    <p:sldId id="303" r:id="rId6"/>
    <p:sldId id="259" r:id="rId7"/>
    <p:sldId id="304" r:id="rId8"/>
    <p:sldId id="261" r:id="rId9"/>
    <p:sldId id="315" r:id="rId10"/>
    <p:sldId id="265" r:id="rId11"/>
    <p:sldId id="267" r:id="rId12"/>
    <p:sldId id="268" r:id="rId13"/>
    <p:sldId id="262" r:id="rId14"/>
    <p:sldId id="275" r:id="rId15"/>
    <p:sldId id="286" r:id="rId16"/>
    <p:sldId id="291" r:id="rId17"/>
    <p:sldId id="292" r:id="rId18"/>
    <p:sldId id="289" r:id="rId19"/>
    <p:sldId id="288" r:id="rId20"/>
    <p:sldId id="320" r:id="rId21"/>
    <p:sldId id="270" r:id="rId22"/>
    <p:sldId id="276" r:id="rId23"/>
    <p:sldId id="272" r:id="rId24"/>
    <p:sldId id="274" r:id="rId25"/>
    <p:sldId id="278" r:id="rId26"/>
    <p:sldId id="279" r:id="rId27"/>
    <p:sldId id="280" r:id="rId28"/>
    <p:sldId id="281" r:id="rId29"/>
    <p:sldId id="283" r:id="rId30"/>
    <p:sldId id="284" r:id="rId31"/>
    <p:sldId id="290" r:id="rId32"/>
    <p:sldId id="316" r:id="rId33"/>
    <p:sldId id="317" r:id="rId34"/>
    <p:sldId id="318" r:id="rId35"/>
    <p:sldId id="319" r:id="rId36"/>
    <p:sldId id="305" r:id="rId37"/>
    <p:sldId id="306" r:id="rId38"/>
    <p:sldId id="314"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92A6FC-BE3C-4986-B553-1C9CD074D1C2}">
  <a:tblStyle styleId="{AD92A6FC-BE3C-4986-B553-1C9CD074D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095eee5e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095eee5e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095eee5e2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095eee5e2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22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6d94be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6d94bea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6d94be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6d94bea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52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6d94be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6d94bea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96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6d94be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6d94bea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3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2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6d94be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6d94bea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095eee5e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1095eee5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095eee5e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095eee5e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095eee5e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095eee5e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095eee5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095eee5e2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709" r="699" b="1448"/>
          <a:stretch/>
        </p:blipFill>
        <p:spPr>
          <a:xfrm>
            <a:off x="0" y="0"/>
            <a:ext cx="9143998" cy="5143501"/>
          </a:xfrm>
          <a:prstGeom prst="rect">
            <a:avLst/>
          </a:prstGeom>
          <a:noFill/>
          <a:ln>
            <a:noFill/>
          </a:ln>
        </p:spPr>
      </p:pic>
      <p:sp>
        <p:nvSpPr>
          <p:cNvPr id="10" name="Google Shape;10;p2"/>
          <p:cNvSpPr/>
          <p:nvPr/>
        </p:nvSpPr>
        <p:spPr>
          <a:xfrm>
            <a:off x="1012575" y="846200"/>
            <a:ext cx="7118700" cy="34512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11;p2"/>
          <p:cNvSpPr txBox="1">
            <a:spLocks noGrp="1"/>
          </p:cNvSpPr>
          <p:nvPr>
            <p:ph type="ctrTitle"/>
          </p:nvPr>
        </p:nvSpPr>
        <p:spPr>
          <a:xfrm>
            <a:off x="1217325" y="1216888"/>
            <a:ext cx="6709200" cy="2124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482050" y="3435775"/>
            <a:ext cx="4179600" cy="475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2"/>
        <p:cNvGrpSpPr/>
        <p:nvPr/>
      </p:nvGrpSpPr>
      <p:grpSpPr>
        <a:xfrm>
          <a:off x="0" y="0"/>
          <a:ext cx="0" cy="0"/>
          <a:chOff x="0" y="0"/>
          <a:chExt cx="0" cy="0"/>
        </a:xfrm>
      </p:grpSpPr>
      <p:pic>
        <p:nvPicPr>
          <p:cNvPr id="193" name="Google Shape;193;p27"/>
          <p:cNvPicPr preferRelativeResize="0"/>
          <p:nvPr/>
        </p:nvPicPr>
        <p:blipFill rotWithShape="1">
          <a:blip r:embed="rId2">
            <a:alphaModFix/>
          </a:blip>
          <a:srcRect l="709" r="699" b="1448"/>
          <a:stretch/>
        </p:blipFill>
        <p:spPr>
          <a:xfrm>
            <a:off x="0" y="0"/>
            <a:ext cx="9143998" cy="51435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6" name="Google Shape;196;p28"/>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699" r="709" b="1448"/>
          <a:stretch/>
        </p:blipFill>
        <p:spPr>
          <a:xfrm flipH="1">
            <a:off x="2" y="0"/>
            <a:ext cx="9143998" cy="5143501"/>
          </a:xfrm>
          <a:prstGeom prst="rect">
            <a:avLst/>
          </a:prstGeom>
          <a:noFill/>
          <a:ln>
            <a:noFill/>
          </a:ln>
        </p:spPr>
      </p:pic>
      <p:sp>
        <p:nvSpPr>
          <p:cNvPr id="15" name="Google Shape;15;p3"/>
          <p:cNvSpPr/>
          <p:nvPr/>
        </p:nvSpPr>
        <p:spPr>
          <a:xfrm>
            <a:off x="1217400" y="846200"/>
            <a:ext cx="6709200" cy="34512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742550" y="2362613"/>
            <a:ext cx="5658900" cy="931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33800" y="1517313"/>
            <a:ext cx="1676400" cy="66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636700" y="3383313"/>
            <a:ext cx="3870600" cy="33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465949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0"/>
        <p:cNvGrpSpPr/>
        <p:nvPr/>
      </p:nvGrpSpPr>
      <p:grpSpPr>
        <a:xfrm>
          <a:off x="0" y="0"/>
          <a:ext cx="0" cy="0"/>
          <a:chOff x="0" y="0"/>
          <a:chExt cx="0" cy="0"/>
        </a:xfrm>
      </p:grpSpPr>
      <p:pic>
        <p:nvPicPr>
          <p:cNvPr id="171" name="Google Shape;171;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2" name="Google Shape;172;p23"/>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6771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 name="Google Shape;21;p4"/>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100"/>
            </a:lvl1pPr>
            <a:lvl2pPr marL="914400" lvl="1" indent="-304800" rtl="0">
              <a:lnSpc>
                <a:spcPct val="115000"/>
              </a:lnSpc>
              <a:spcBef>
                <a:spcPts val="1600"/>
              </a:spcBef>
              <a:spcAft>
                <a:spcPts val="0"/>
              </a:spcAft>
              <a:buClr>
                <a:srgbClr val="434343"/>
              </a:buClr>
              <a:buSzPts val="1200"/>
              <a:buFont typeface="Roboto Condensed Light"/>
              <a:buAutoNum type="alphaLcPeriod"/>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2">
            <a:alphaModFix/>
          </a:blip>
          <a:srcRect l="699" r="709" b="1448"/>
          <a:stretch/>
        </p:blipFill>
        <p:spPr>
          <a:xfrm flipH="1">
            <a:off x="2" y="0"/>
            <a:ext cx="9143998" cy="5143501"/>
          </a:xfrm>
          <a:prstGeom prst="rect">
            <a:avLst/>
          </a:prstGeom>
          <a:noFill/>
          <a:ln>
            <a:noFill/>
          </a:ln>
        </p:spPr>
      </p:pic>
      <p:sp>
        <p:nvSpPr>
          <p:cNvPr id="35" name="Google Shape;35;p6"/>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49" name="Google Shape;49;p9"/>
          <p:cNvSpPr/>
          <p:nvPr/>
        </p:nvSpPr>
        <p:spPr>
          <a:xfrm>
            <a:off x="1217400" y="846200"/>
            <a:ext cx="6709200" cy="34512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088300" y="1592425"/>
            <a:ext cx="4967400" cy="58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2088300" y="2181975"/>
            <a:ext cx="4967400" cy="14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l="699" r="709" b="1448"/>
          <a:stretch/>
        </p:blipFill>
        <p:spPr>
          <a:xfrm flipH="1">
            <a:off x="2" y="0"/>
            <a:ext cx="9143998" cy="5143501"/>
          </a:xfrm>
          <a:prstGeom prst="rect">
            <a:avLst/>
          </a:prstGeom>
          <a:noFill/>
          <a:ln>
            <a:noFill/>
          </a:ln>
        </p:spPr>
      </p:pic>
      <p:sp>
        <p:nvSpPr>
          <p:cNvPr id="62" name="Google Shape;62;p13"/>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720000" y="1860613"/>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 name="Google Shape;65;p13"/>
          <p:cNvSpPr txBox="1">
            <a:spLocks noGrp="1"/>
          </p:cNvSpPr>
          <p:nvPr>
            <p:ph type="title" idx="2" hasCustomPrompt="1"/>
          </p:nvPr>
        </p:nvSpPr>
        <p:spPr>
          <a:xfrm>
            <a:off x="1471950" y="140035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3"/>
          <p:cNvSpPr txBox="1">
            <a:spLocks noGrp="1"/>
          </p:cNvSpPr>
          <p:nvPr>
            <p:ph type="subTitle" idx="1"/>
          </p:nvPr>
        </p:nvSpPr>
        <p:spPr>
          <a:xfrm>
            <a:off x="720000" y="2243850"/>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7" name="Google Shape;67;p13"/>
          <p:cNvSpPr txBox="1">
            <a:spLocks noGrp="1"/>
          </p:cNvSpPr>
          <p:nvPr>
            <p:ph type="title" idx="3"/>
          </p:nvPr>
        </p:nvSpPr>
        <p:spPr>
          <a:xfrm>
            <a:off x="3373050" y="1860613"/>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 name="Google Shape;68;p13"/>
          <p:cNvSpPr txBox="1">
            <a:spLocks noGrp="1"/>
          </p:cNvSpPr>
          <p:nvPr>
            <p:ph type="title" idx="4" hasCustomPrompt="1"/>
          </p:nvPr>
        </p:nvSpPr>
        <p:spPr>
          <a:xfrm>
            <a:off x="4125000" y="140035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5"/>
          </p:nvPr>
        </p:nvSpPr>
        <p:spPr>
          <a:xfrm>
            <a:off x="3373050" y="2243850"/>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0" name="Google Shape;70;p13"/>
          <p:cNvSpPr txBox="1">
            <a:spLocks noGrp="1"/>
          </p:cNvSpPr>
          <p:nvPr>
            <p:ph type="title" idx="6"/>
          </p:nvPr>
        </p:nvSpPr>
        <p:spPr>
          <a:xfrm>
            <a:off x="6026150" y="1860613"/>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7" hasCustomPrompt="1"/>
          </p:nvPr>
        </p:nvSpPr>
        <p:spPr>
          <a:xfrm>
            <a:off x="6778050" y="140035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2" name="Google Shape;72;p13"/>
          <p:cNvSpPr txBox="1">
            <a:spLocks noGrp="1"/>
          </p:cNvSpPr>
          <p:nvPr>
            <p:ph type="subTitle" idx="8"/>
          </p:nvPr>
        </p:nvSpPr>
        <p:spPr>
          <a:xfrm>
            <a:off x="6026150" y="2243850"/>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3" name="Google Shape;73;p13"/>
          <p:cNvSpPr txBox="1">
            <a:spLocks noGrp="1"/>
          </p:cNvSpPr>
          <p:nvPr>
            <p:ph type="title" idx="9"/>
          </p:nvPr>
        </p:nvSpPr>
        <p:spPr>
          <a:xfrm>
            <a:off x="720000" y="3453925"/>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3"/>
          <p:cNvSpPr txBox="1">
            <a:spLocks noGrp="1"/>
          </p:cNvSpPr>
          <p:nvPr>
            <p:ph type="title" idx="13" hasCustomPrompt="1"/>
          </p:nvPr>
        </p:nvSpPr>
        <p:spPr>
          <a:xfrm>
            <a:off x="1471950" y="29938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5" name="Google Shape;75;p13"/>
          <p:cNvSpPr txBox="1">
            <a:spLocks noGrp="1"/>
          </p:cNvSpPr>
          <p:nvPr>
            <p:ph type="subTitle" idx="14"/>
          </p:nvPr>
        </p:nvSpPr>
        <p:spPr>
          <a:xfrm>
            <a:off x="720000" y="3837125"/>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6" name="Google Shape;76;p13"/>
          <p:cNvSpPr txBox="1">
            <a:spLocks noGrp="1"/>
          </p:cNvSpPr>
          <p:nvPr>
            <p:ph type="title" idx="15"/>
          </p:nvPr>
        </p:nvSpPr>
        <p:spPr>
          <a:xfrm>
            <a:off x="3373050" y="3453925"/>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title" idx="16" hasCustomPrompt="1"/>
          </p:nvPr>
        </p:nvSpPr>
        <p:spPr>
          <a:xfrm>
            <a:off x="4125000" y="29938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subTitle" idx="17"/>
          </p:nvPr>
        </p:nvSpPr>
        <p:spPr>
          <a:xfrm>
            <a:off x="3373050" y="3837125"/>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 name="Google Shape;79;p13"/>
          <p:cNvSpPr txBox="1">
            <a:spLocks noGrp="1"/>
          </p:cNvSpPr>
          <p:nvPr>
            <p:ph type="title" idx="18"/>
          </p:nvPr>
        </p:nvSpPr>
        <p:spPr>
          <a:xfrm>
            <a:off x="6026150" y="3453925"/>
            <a:ext cx="2397900" cy="42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3"/>
          <p:cNvSpPr txBox="1">
            <a:spLocks noGrp="1"/>
          </p:cNvSpPr>
          <p:nvPr>
            <p:ph type="title" idx="19" hasCustomPrompt="1"/>
          </p:nvPr>
        </p:nvSpPr>
        <p:spPr>
          <a:xfrm>
            <a:off x="6778050" y="29938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txBox="1">
            <a:spLocks noGrp="1"/>
          </p:cNvSpPr>
          <p:nvPr>
            <p:ph type="subTitle" idx="20"/>
          </p:nvPr>
        </p:nvSpPr>
        <p:spPr>
          <a:xfrm>
            <a:off x="6026150" y="3837125"/>
            <a:ext cx="239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2" name="Google Shape;82;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5" name="Google Shape;85;p14"/>
          <p:cNvSpPr/>
          <p:nvPr/>
        </p:nvSpPr>
        <p:spPr>
          <a:xfrm>
            <a:off x="1217400" y="846200"/>
            <a:ext cx="6709200" cy="34512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a:spLocks noGrp="1"/>
          </p:cNvSpPr>
          <p:nvPr>
            <p:ph type="title"/>
          </p:nvPr>
        </p:nvSpPr>
        <p:spPr>
          <a:xfrm>
            <a:off x="2430600" y="3031625"/>
            <a:ext cx="4282800" cy="375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4"/>
          <p:cNvSpPr txBox="1">
            <a:spLocks noGrp="1"/>
          </p:cNvSpPr>
          <p:nvPr>
            <p:ph type="subTitle" idx="1"/>
          </p:nvPr>
        </p:nvSpPr>
        <p:spPr>
          <a:xfrm>
            <a:off x="2127000" y="1579225"/>
            <a:ext cx="4890000" cy="102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122" name="Google Shape;122;p19"/>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9"/>
          <p:cNvSpPr txBox="1">
            <a:spLocks noGrp="1"/>
          </p:cNvSpPr>
          <p:nvPr>
            <p:ph type="title" idx="2"/>
          </p:nvPr>
        </p:nvSpPr>
        <p:spPr>
          <a:xfrm>
            <a:off x="970100" y="2674950"/>
            <a:ext cx="21867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19"/>
          <p:cNvSpPr txBox="1">
            <a:spLocks noGrp="1"/>
          </p:cNvSpPr>
          <p:nvPr>
            <p:ph type="subTitle" idx="1"/>
          </p:nvPr>
        </p:nvSpPr>
        <p:spPr>
          <a:xfrm>
            <a:off x="970100" y="3135013"/>
            <a:ext cx="21867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19"/>
          <p:cNvSpPr txBox="1">
            <a:spLocks noGrp="1"/>
          </p:cNvSpPr>
          <p:nvPr>
            <p:ph type="title" idx="3"/>
          </p:nvPr>
        </p:nvSpPr>
        <p:spPr>
          <a:xfrm>
            <a:off x="3478650" y="1818650"/>
            <a:ext cx="21867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19"/>
          <p:cNvSpPr txBox="1">
            <a:spLocks noGrp="1"/>
          </p:cNvSpPr>
          <p:nvPr>
            <p:ph type="subTitle" idx="4"/>
          </p:nvPr>
        </p:nvSpPr>
        <p:spPr>
          <a:xfrm>
            <a:off x="3478651" y="2278538"/>
            <a:ext cx="21867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9" name="Google Shape;129;p19"/>
          <p:cNvSpPr txBox="1">
            <a:spLocks noGrp="1"/>
          </p:cNvSpPr>
          <p:nvPr>
            <p:ph type="title" idx="5"/>
          </p:nvPr>
        </p:nvSpPr>
        <p:spPr>
          <a:xfrm>
            <a:off x="5987200" y="2675125"/>
            <a:ext cx="21867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9"/>
          <p:cNvSpPr txBox="1">
            <a:spLocks noGrp="1"/>
          </p:cNvSpPr>
          <p:nvPr>
            <p:ph type="subTitle" idx="6"/>
          </p:nvPr>
        </p:nvSpPr>
        <p:spPr>
          <a:xfrm>
            <a:off x="5987204" y="3135013"/>
            <a:ext cx="21867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3" name="Google Shape;133;p20"/>
          <p:cNvSpPr/>
          <p:nvPr/>
        </p:nvSpPr>
        <p:spPr>
          <a:xfrm>
            <a:off x="569550" y="445025"/>
            <a:ext cx="8004900" cy="5727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569550" y="1094400"/>
            <a:ext cx="8004900" cy="36309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20"/>
          <p:cNvSpPr txBox="1">
            <a:spLocks noGrp="1"/>
          </p:cNvSpPr>
          <p:nvPr>
            <p:ph type="title" idx="2"/>
          </p:nvPr>
        </p:nvSpPr>
        <p:spPr>
          <a:xfrm>
            <a:off x="2174550" y="1737075"/>
            <a:ext cx="2191200" cy="38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0"/>
          <p:cNvSpPr txBox="1">
            <a:spLocks noGrp="1"/>
          </p:cNvSpPr>
          <p:nvPr>
            <p:ph type="subTitle" idx="1"/>
          </p:nvPr>
        </p:nvSpPr>
        <p:spPr>
          <a:xfrm>
            <a:off x="2174550" y="2117625"/>
            <a:ext cx="2191200" cy="5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0"/>
          <p:cNvSpPr txBox="1">
            <a:spLocks noGrp="1"/>
          </p:cNvSpPr>
          <p:nvPr>
            <p:ph type="title" idx="3"/>
          </p:nvPr>
        </p:nvSpPr>
        <p:spPr>
          <a:xfrm>
            <a:off x="5652028" y="1737075"/>
            <a:ext cx="2191200" cy="38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0"/>
          <p:cNvSpPr txBox="1">
            <a:spLocks noGrp="1"/>
          </p:cNvSpPr>
          <p:nvPr>
            <p:ph type="subTitle" idx="4"/>
          </p:nvPr>
        </p:nvSpPr>
        <p:spPr>
          <a:xfrm>
            <a:off x="5652025" y="2117625"/>
            <a:ext cx="2191200" cy="5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0"/>
          <p:cNvSpPr txBox="1">
            <a:spLocks noGrp="1"/>
          </p:cNvSpPr>
          <p:nvPr>
            <p:ph type="title" idx="5"/>
          </p:nvPr>
        </p:nvSpPr>
        <p:spPr>
          <a:xfrm>
            <a:off x="2174550" y="3170325"/>
            <a:ext cx="2191200" cy="38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0"/>
          <p:cNvSpPr txBox="1">
            <a:spLocks noGrp="1"/>
          </p:cNvSpPr>
          <p:nvPr>
            <p:ph type="subTitle" idx="6"/>
          </p:nvPr>
        </p:nvSpPr>
        <p:spPr>
          <a:xfrm>
            <a:off x="2174550" y="3551025"/>
            <a:ext cx="2191200" cy="5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20"/>
          <p:cNvSpPr txBox="1">
            <a:spLocks noGrp="1"/>
          </p:cNvSpPr>
          <p:nvPr>
            <p:ph type="title" idx="7"/>
          </p:nvPr>
        </p:nvSpPr>
        <p:spPr>
          <a:xfrm>
            <a:off x="5652028" y="3170325"/>
            <a:ext cx="2191200" cy="38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0"/>
          <p:cNvSpPr txBox="1">
            <a:spLocks noGrp="1"/>
          </p:cNvSpPr>
          <p:nvPr>
            <p:ph type="subTitle" idx="8"/>
          </p:nvPr>
        </p:nvSpPr>
        <p:spPr>
          <a:xfrm>
            <a:off x="5652025" y="3551025"/>
            <a:ext cx="2191200" cy="5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Krona One"/>
              <a:buNone/>
              <a:defRPr sz="24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1pPr>
            <a:lvl2pPr marL="914400" lvl="1"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2pPr>
            <a:lvl3pPr marL="1371600" lvl="2"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3pPr>
            <a:lvl4pPr marL="1828800" lvl="3"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4pPr>
            <a:lvl5pPr marL="2286000" lvl="4"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5pPr>
            <a:lvl6pPr marL="2743200" lvl="5"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6pPr>
            <a:lvl7pPr marL="3200400" lvl="6"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7pPr>
            <a:lvl8pPr marL="3657600" lvl="7"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8pPr>
            <a:lvl9pPr marL="4114800" lvl="8" indent="-317500">
              <a:lnSpc>
                <a:spcPct val="115000"/>
              </a:lnSpc>
              <a:spcBef>
                <a:spcPts val="1600"/>
              </a:spcBef>
              <a:spcAft>
                <a:spcPts val="1600"/>
              </a:spcAft>
              <a:buClr>
                <a:schemeClr val="dk1"/>
              </a:buClr>
              <a:buSzPts val="1400"/>
              <a:buFont typeface="Cambay"/>
              <a:buChar char="■"/>
              <a:defRPr>
                <a:solidFill>
                  <a:schemeClr val="dk1"/>
                </a:solidFill>
                <a:latin typeface="Cambay"/>
                <a:ea typeface="Cambay"/>
                <a:cs typeface="Cambay"/>
                <a:sym typeface="Camb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0" r:id="rId7"/>
    <p:sldLayoutId id="2147483665" r:id="rId8"/>
    <p:sldLayoutId id="2147483666" r:id="rId9"/>
    <p:sldLayoutId id="2147483673" r:id="rId10"/>
    <p:sldLayoutId id="2147483674" r:id="rId11"/>
    <p:sldLayoutId id="2147483680" r:id="rId12"/>
    <p:sldLayoutId id="214748368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217400" y="1509450"/>
            <a:ext cx="6709200" cy="21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400" b="1" dirty="0">
                <a:latin typeface="Times New Roman" panose="02020603050405020304" pitchFamily="18" charset="0"/>
                <a:cs typeface="Times New Roman" panose="02020603050405020304" pitchFamily="18" charset="0"/>
              </a:rPr>
              <a:t>Bài 2: Xử lí đồng hành</a:t>
            </a:r>
            <a:endParaRPr sz="4400" b="1"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tx1">
                    <a:lumMod val="95000"/>
                    <a:lumOff val="5000"/>
                  </a:schemeClr>
                </a:solidFill>
                <a:latin typeface="Times New Roman" panose="02020603050405020304" pitchFamily="18" charset="0"/>
                <a:cs typeface="Times New Roman" panose="02020603050405020304" pitchFamily="18" charset="0"/>
                <a:sym typeface="Cambay"/>
              </a:rPr>
              <a:t>Xác định nhu cầu xử lí đồng thời và xử lí song song</a:t>
            </a:r>
            <a:endParaRPr dirty="0"/>
          </a:p>
        </p:txBody>
      </p:sp>
      <p:sp>
        <p:nvSpPr>
          <p:cNvPr id="351" name="Google Shape;351;p44"/>
          <p:cNvSpPr txBox="1">
            <a:spLocks noGrp="1"/>
          </p:cNvSpPr>
          <p:nvPr>
            <p:ph type="title" idx="2"/>
          </p:nvPr>
        </p:nvSpPr>
        <p:spPr>
          <a:xfrm>
            <a:off x="720000" y="1737075"/>
            <a:ext cx="7626558" cy="26222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latin typeface="+mj-lt"/>
              </a:rPr>
              <a:t>Có 2 động lực chính để nên sử dụng 2 kỹ thuật này:</a:t>
            </a:r>
            <a:r>
              <a:rPr lang="vi-VN" sz="2400" i="1" u="none" strike="noStrike" dirty="0">
                <a:solidFill>
                  <a:srgbClr val="92D050"/>
                </a:solidFill>
                <a:effectLst/>
                <a:latin typeface="+mj-lt"/>
              </a:rPr>
              <a:t> </a:t>
            </a:r>
            <a:r>
              <a:rPr lang="vi-VN" sz="2400" b="1" i="1" u="none" strike="noStrike" dirty="0">
                <a:solidFill>
                  <a:srgbClr val="FF0000"/>
                </a:solidFill>
                <a:effectLst/>
                <a:latin typeface="+mj-lt"/>
              </a:rPr>
              <a:t>multitasking and multiprocessing</a:t>
            </a:r>
            <a:r>
              <a:rPr lang="vi-VN" sz="2400" i="1" u="none" strike="noStrike" dirty="0">
                <a:solidFill>
                  <a:srgbClr val="92D050"/>
                </a:solidFill>
                <a:effectLst/>
                <a:latin typeface="+mj-lt"/>
              </a:rPr>
              <a:t>.</a:t>
            </a:r>
            <a:br>
              <a:rPr lang="vi-VN" sz="2400" i="1" u="none" strike="noStrike" dirty="0">
                <a:solidFill>
                  <a:srgbClr val="92D050"/>
                </a:solidFill>
                <a:effectLst/>
                <a:latin typeface="+mj-lt"/>
              </a:rPr>
            </a:br>
            <a:r>
              <a:rPr lang="vi-VN" sz="2400" i="1" u="none" strike="noStrike" dirty="0">
                <a:solidFill>
                  <a:srgbClr val="92D050"/>
                </a:solidFill>
                <a:effectLst/>
                <a:latin typeface="+mj-lt"/>
              </a:rPr>
              <a:t>        </a:t>
            </a:r>
            <a:r>
              <a:rPr lang="vi-VN" sz="2800" b="1" u="none" strike="noStrike" dirty="0">
                <a:solidFill>
                  <a:schemeClr val="tx1">
                    <a:lumMod val="95000"/>
                    <a:lumOff val="5000"/>
                  </a:schemeClr>
                </a:solidFill>
                <a:effectLst/>
                <a:latin typeface="+mj-lt"/>
              </a:rPr>
              <a:t>+</a:t>
            </a:r>
            <a:r>
              <a:rPr lang="vi-VN" sz="2400" i="0" dirty="0">
                <a:solidFill>
                  <a:srgbClr val="800080"/>
                </a:solidFill>
                <a:effectLst/>
                <a:latin typeface="+mj-lt"/>
              </a:rPr>
              <a:t>Tăng hiệu suất sử dụng CPU</a:t>
            </a:r>
            <a:r>
              <a:rPr lang="vi-VN" sz="2000" dirty="0">
                <a:latin typeface="+mj-lt"/>
              </a:rPr>
              <a:t> </a:t>
            </a:r>
            <a:br>
              <a:rPr lang="vi-VN" sz="2000" dirty="0">
                <a:latin typeface="+mj-lt"/>
              </a:rPr>
            </a:br>
            <a:r>
              <a:rPr lang="vi-VN" sz="2000" dirty="0">
                <a:latin typeface="+mj-lt"/>
              </a:rPr>
              <a:t>          </a:t>
            </a:r>
            <a:r>
              <a:rPr lang="vi-VN" sz="2400" b="1" u="none" strike="noStrike" dirty="0">
                <a:solidFill>
                  <a:schemeClr val="tx1">
                    <a:lumMod val="95000"/>
                    <a:lumOff val="5000"/>
                  </a:schemeClr>
                </a:solidFill>
                <a:effectLst/>
                <a:latin typeface="+mj-lt"/>
              </a:rPr>
              <a:t>+ </a:t>
            </a:r>
            <a:r>
              <a:rPr lang="vi-VN" sz="2400" i="0" dirty="0">
                <a:solidFill>
                  <a:srgbClr val="800080"/>
                </a:solidFill>
                <a:effectLst/>
                <a:latin typeface="+mj-lt"/>
              </a:rPr>
              <a:t>Tăng tốc độ xử lý</a:t>
            </a:r>
            <a:r>
              <a:rPr lang="vi-VN" sz="2000" dirty="0">
                <a:latin typeface="+mj-lt"/>
              </a:rPr>
              <a:t> </a:t>
            </a:r>
            <a:br>
              <a:rPr lang="vi-VN" sz="2000" dirty="0">
                <a:latin typeface="+mj-lt"/>
              </a:rPr>
            </a:br>
            <a:endParaRPr sz="200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i="0" dirty="0">
                <a:solidFill>
                  <a:srgbClr val="FF0000"/>
                </a:solidFill>
                <a:effectLst/>
                <a:latin typeface="+mj-lt"/>
              </a:rPr>
              <a:t>Tăng hiệu suất sử dụng CPU</a:t>
            </a:r>
            <a:endParaRPr dirty="0">
              <a:solidFill>
                <a:srgbClr val="FF0000"/>
              </a:solidFill>
            </a:endParaRPr>
          </a:p>
        </p:txBody>
      </p:sp>
      <p:sp>
        <p:nvSpPr>
          <p:cNvPr id="5" name="TextBox 4">
            <a:extLst>
              <a:ext uri="{FF2B5EF4-FFF2-40B4-BE49-F238E27FC236}">
                <a16:creationId xmlns:a16="http://schemas.microsoft.com/office/drawing/2014/main" id="{5561C187-F7D3-C4CD-FE0D-6631733B8EB8}"/>
              </a:ext>
            </a:extLst>
          </p:cNvPr>
          <p:cNvSpPr txBox="1"/>
          <p:nvPr/>
        </p:nvSpPr>
        <p:spPr>
          <a:xfrm>
            <a:off x="720000" y="1222744"/>
            <a:ext cx="7391767" cy="938719"/>
          </a:xfrm>
          <a:prstGeom prst="rect">
            <a:avLst/>
          </a:prstGeom>
          <a:noFill/>
        </p:spPr>
        <p:txBody>
          <a:bodyPr wrap="none" rtlCol="0">
            <a:spAutoFit/>
          </a:bodyPr>
          <a:lstStyle/>
          <a:p>
            <a:pPr rtl="0" fontAlgn="base">
              <a:spcBef>
                <a:spcPts val="560"/>
              </a:spcBef>
              <a:spcAft>
                <a:spcPts val="0"/>
              </a:spcAft>
              <a:buFont typeface="Arial" panose="020B0604020202020204" pitchFamily="34" charset="0"/>
              <a:buChar char="•"/>
            </a:pPr>
            <a:r>
              <a:rPr lang="vi-VN" sz="1800" b="0" i="0" u="none" strike="noStrike" dirty="0">
                <a:solidFill>
                  <a:srgbClr val="0F243E"/>
                </a:solidFill>
                <a:effectLst/>
                <a:latin typeface="Arial" panose="020B0604020202020204" pitchFamily="34" charset="0"/>
              </a:rPr>
              <a:t>Khi tác vụ (tiến trình) đang xử lý IO, thì CPU sẽ rãnh rỗi. </a:t>
            </a:r>
          </a:p>
          <a:p>
            <a:pPr rtl="0" fontAlgn="base">
              <a:spcBef>
                <a:spcPts val="560"/>
              </a:spcBef>
              <a:spcAft>
                <a:spcPts val="0"/>
              </a:spcAft>
              <a:buFont typeface="Arial" panose="020B0604020202020204" pitchFamily="34" charset="0"/>
              <a:buChar char="•"/>
            </a:pPr>
            <a:r>
              <a:rPr lang="vi-VN" sz="1800" b="0" i="0" u="none" strike="noStrike" dirty="0">
                <a:solidFill>
                  <a:srgbClr val="0F243E"/>
                </a:solidFill>
                <a:effectLst/>
                <a:latin typeface="Arial" panose="020B0604020202020204" pitchFamily="34" charset="0"/>
              </a:rPr>
              <a:t>Vì thế, CPU sẽ được tận dụng lúc rãnh, để dùng cho một tác vụ khác.</a:t>
            </a:r>
          </a:p>
          <a:p>
            <a:endParaRPr lang="vi-VN" dirty="0"/>
          </a:p>
        </p:txBody>
      </p:sp>
      <p:pic>
        <p:nvPicPr>
          <p:cNvPr id="7" name="Picture 6">
            <a:extLst>
              <a:ext uri="{FF2B5EF4-FFF2-40B4-BE49-F238E27FC236}">
                <a16:creationId xmlns:a16="http://schemas.microsoft.com/office/drawing/2014/main" id="{FDB246FD-A9D8-7E47-FEA0-07B304191740}"/>
              </a:ext>
            </a:extLst>
          </p:cNvPr>
          <p:cNvPicPr>
            <a:picLocks noChangeAspect="1"/>
          </p:cNvPicPr>
          <p:nvPr/>
        </p:nvPicPr>
        <p:blipFill>
          <a:blip r:embed="rId3"/>
          <a:stretch>
            <a:fillRect/>
          </a:stretch>
        </p:blipFill>
        <p:spPr>
          <a:xfrm>
            <a:off x="580102" y="2031502"/>
            <a:ext cx="5312698" cy="2235698"/>
          </a:xfrm>
          <a:prstGeom prst="rect">
            <a:avLst/>
          </a:prstGeom>
        </p:spPr>
      </p:pic>
      <p:pic>
        <p:nvPicPr>
          <p:cNvPr id="9" name="Picture 8">
            <a:extLst>
              <a:ext uri="{FF2B5EF4-FFF2-40B4-BE49-F238E27FC236}">
                <a16:creationId xmlns:a16="http://schemas.microsoft.com/office/drawing/2014/main" id="{A1DAB41F-945E-A2D8-EF7F-06E958C1D27D}"/>
              </a:ext>
            </a:extLst>
          </p:cNvPr>
          <p:cNvPicPr>
            <a:picLocks noChangeAspect="1"/>
          </p:cNvPicPr>
          <p:nvPr/>
        </p:nvPicPr>
        <p:blipFill>
          <a:blip r:embed="rId4"/>
          <a:stretch>
            <a:fillRect/>
          </a:stretch>
        </p:blipFill>
        <p:spPr>
          <a:xfrm>
            <a:off x="1192191" y="2093311"/>
            <a:ext cx="7391767" cy="10137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i="0" dirty="0">
                <a:solidFill>
                  <a:srgbClr val="FF0000"/>
                </a:solidFill>
                <a:effectLst/>
                <a:latin typeface="+mj-lt"/>
              </a:rPr>
              <a:t>Tăng tốc độ xử lý</a:t>
            </a:r>
            <a:endParaRPr dirty="0">
              <a:solidFill>
                <a:srgbClr val="FF0000"/>
              </a:solidFill>
            </a:endParaRPr>
          </a:p>
        </p:txBody>
      </p:sp>
      <p:pic>
        <p:nvPicPr>
          <p:cNvPr id="15" name="Picture 14">
            <a:extLst>
              <a:ext uri="{FF2B5EF4-FFF2-40B4-BE49-F238E27FC236}">
                <a16:creationId xmlns:a16="http://schemas.microsoft.com/office/drawing/2014/main" id="{31ED5582-B0C4-2909-4425-445F5351ED47}"/>
              </a:ext>
            </a:extLst>
          </p:cNvPr>
          <p:cNvPicPr>
            <a:picLocks noChangeAspect="1"/>
          </p:cNvPicPr>
          <p:nvPr/>
        </p:nvPicPr>
        <p:blipFill>
          <a:blip r:embed="rId3"/>
          <a:stretch>
            <a:fillRect/>
          </a:stretch>
        </p:blipFill>
        <p:spPr>
          <a:xfrm>
            <a:off x="2412083" y="2721935"/>
            <a:ext cx="4319833" cy="1658679"/>
          </a:xfrm>
          <a:prstGeom prst="rect">
            <a:avLst/>
          </a:prstGeom>
        </p:spPr>
      </p:pic>
      <p:sp>
        <p:nvSpPr>
          <p:cNvPr id="16" name="TextBox 15">
            <a:extLst>
              <a:ext uri="{FF2B5EF4-FFF2-40B4-BE49-F238E27FC236}">
                <a16:creationId xmlns:a16="http://schemas.microsoft.com/office/drawing/2014/main" id="{5A9459E7-8942-C972-15D1-1555767D10CB}"/>
              </a:ext>
            </a:extLst>
          </p:cNvPr>
          <p:cNvSpPr txBox="1"/>
          <p:nvPr/>
        </p:nvSpPr>
        <p:spPr>
          <a:xfrm>
            <a:off x="606209" y="1370265"/>
            <a:ext cx="7963633" cy="1492716"/>
          </a:xfrm>
          <a:prstGeom prst="rect">
            <a:avLst/>
          </a:prstGeom>
          <a:noFill/>
        </p:spPr>
        <p:txBody>
          <a:bodyPr wrap="square" rtlCol="0">
            <a:spAutoFit/>
          </a:bodyPr>
          <a:lstStyle/>
          <a:p>
            <a:pPr rtl="0" fontAlgn="base">
              <a:spcBef>
                <a:spcPts val="560"/>
              </a:spcBef>
              <a:spcAft>
                <a:spcPts val="0"/>
              </a:spcAft>
              <a:buFont typeface="Arial" panose="020B0604020202020204" pitchFamily="34" charset="0"/>
              <a:buChar char="•"/>
            </a:pPr>
            <a:r>
              <a:rPr lang="vi-VN" sz="1800" b="0" i="0" u="none" strike="noStrike" dirty="0">
                <a:solidFill>
                  <a:srgbClr val="0F243E"/>
                </a:solidFill>
                <a:effectLst/>
                <a:latin typeface="Arial" panose="020B0604020202020204" pitchFamily="34" charset="0"/>
              </a:rPr>
              <a:t>Với bài toán có bản chất xử lý song song nếu được xây dựng thành nhiều module hoạt động đồng thời thì sẽ tiết kiệm được thời gian xử lý.</a:t>
            </a:r>
          </a:p>
          <a:p>
            <a:pPr rtl="0" fontAlgn="base">
              <a:spcBef>
                <a:spcPts val="560"/>
              </a:spcBef>
              <a:spcAft>
                <a:spcPts val="0"/>
              </a:spcAft>
              <a:buFont typeface="Arial" panose="020B0604020202020204" pitchFamily="34" charset="0"/>
              <a:buChar char="•"/>
            </a:pPr>
            <a:r>
              <a:rPr lang="vi-VN" sz="1800" b="0" i="0" u="sng" strike="noStrike" dirty="0">
                <a:solidFill>
                  <a:srgbClr val="0F243E"/>
                </a:solidFill>
                <a:effectLst/>
                <a:latin typeface="Arial" panose="020B0604020202020204" pitchFamily="34" charset="0"/>
              </a:rPr>
              <a:t>Ví dụ</a:t>
            </a:r>
            <a:r>
              <a:rPr lang="vi-VN" sz="1800" b="0" i="0" u="none" strike="noStrike" dirty="0">
                <a:solidFill>
                  <a:srgbClr val="0F243E"/>
                </a:solidFill>
                <a:effectLst/>
                <a:latin typeface="Arial" panose="020B0604020202020204" pitchFamily="34" charset="0"/>
              </a:rPr>
              <a:t> :  Xét bài toán tính giá trị biểu thức </a:t>
            </a:r>
            <a:br>
              <a:rPr lang="vi-VN" sz="1800" b="0" i="0" u="none" strike="noStrike" dirty="0">
                <a:solidFill>
                  <a:srgbClr val="0F243E"/>
                </a:solidFill>
                <a:effectLst/>
                <a:latin typeface="Arial" panose="020B0604020202020204" pitchFamily="34" charset="0"/>
              </a:rPr>
            </a:br>
            <a:r>
              <a:rPr lang="vi-VN" sz="1800" b="0" i="0" u="none" strike="noStrike" dirty="0">
                <a:solidFill>
                  <a:srgbClr val="0F243E"/>
                </a:solidFill>
                <a:effectLst/>
                <a:latin typeface="Arial" panose="020B0604020202020204" pitchFamily="34" charset="0"/>
              </a:rPr>
              <a:t>kq = a*b + c*d . </a:t>
            </a:r>
          </a:p>
          <a:p>
            <a:endParaRPr lang="vi-V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1742550" y="2362613"/>
            <a:ext cx="5658900" cy="9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Khái niệm tiến trình (process) và mô hình đa tiến trình (multiprocess)</a:t>
            </a:r>
            <a:endParaRPr sz="2800" dirty="0"/>
          </a:p>
        </p:txBody>
      </p:sp>
      <p:sp>
        <p:nvSpPr>
          <p:cNvPr id="303" name="Google Shape;303;p41"/>
          <p:cNvSpPr txBox="1">
            <a:spLocks noGrp="1"/>
          </p:cNvSpPr>
          <p:nvPr>
            <p:ph type="subTitle" idx="1"/>
          </p:nvPr>
        </p:nvSpPr>
        <p:spPr>
          <a:xfrm>
            <a:off x="2636700" y="3383313"/>
            <a:ext cx="3870600" cy="3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You can enter a subtitle here if you need it</a:t>
            </a:r>
            <a:endParaRPr>
              <a:solidFill>
                <a:schemeClr val="lt1"/>
              </a:solidFill>
            </a:endParaRPr>
          </a:p>
        </p:txBody>
      </p:sp>
      <p:sp>
        <p:nvSpPr>
          <p:cNvPr id="304" name="Google Shape;304;p41"/>
          <p:cNvSpPr/>
          <p:nvPr/>
        </p:nvSpPr>
        <p:spPr>
          <a:xfrm>
            <a:off x="3952950" y="1338663"/>
            <a:ext cx="1238100" cy="101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txBox="1">
            <a:spLocks noGrp="1"/>
          </p:cNvSpPr>
          <p:nvPr>
            <p:ph type="title" idx="2"/>
          </p:nvPr>
        </p:nvSpPr>
        <p:spPr>
          <a:xfrm>
            <a:off x="3733800" y="1517313"/>
            <a:ext cx="16764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a:t>
            </a:r>
            <a:r>
              <a:rPr lang="vi-VN" dirty="0">
                <a:solidFill>
                  <a:schemeClr val="lt1"/>
                </a:solidFill>
              </a:rPr>
              <a:t>3</a:t>
            </a:r>
            <a:endParaRPr dirty="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04ADC-BA5A-57C2-AD6A-3596394AA446}"/>
              </a:ext>
            </a:extLst>
          </p:cNvPr>
          <p:cNvPicPr>
            <a:picLocks noChangeAspect="1"/>
          </p:cNvPicPr>
          <p:nvPr/>
        </p:nvPicPr>
        <p:blipFill>
          <a:blip r:embed="rId2"/>
          <a:stretch>
            <a:fillRect/>
          </a:stretch>
        </p:blipFill>
        <p:spPr>
          <a:xfrm>
            <a:off x="763718" y="1894465"/>
            <a:ext cx="1758687" cy="1253628"/>
          </a:xfrm>
          <a:prstGeom prst="rect">
            <a:avLst/>
          </a:prstGeom>
        </p:spPr>
      </p:pic>
      <p:pic>
        <p:nvPicPr>
          <p:cNvPr id="7" name="Picture 6">
            <a:extLst>
              <a:ext uri="{FF2B5EF4-FFF2-40B4-BE49-F238E27FC236}">
                <a16:creationId xmlns:a16="http://schemas.microsoft.com/office/drawing/2014/main" id="{9BE35530-0F8F-ED0F-4573-F9EDAFFA101D}"/>
              </a:ext>
            </a:extLst>
          </p:cNvPr>
          <p:cNvPicPr>
            <a:picLocks noChangeAspect="1"/>
          </p:cNvPicPr>
          <p:nvPr/>
        </p:nvPicPr>
        <p:blipFill>
          <a:blip r:embed="rId3"/>
          <a:stretch>
            <a:fillRect/>
          </a:stretch>
        </p:blipFill>
        <p:spPr>
          <a:xfrm>
            <a:off x="5087938" y="715556"/>
            <a:ext cx="1504661" cy="379818"/>
          </a:xfrm>
          <a:prstGeom prst="rect">
            <a:avLst/>
          </a:prstGeom>
        </p:spPr>
      </p:pic>
      <p:pic>
        <p:nvPicPr>
          <p:cNvPr id="8" name="Picture 7">
            <a:extLst>
              <a:ext uri="{FF2B5EF4-FFF2-40B4-BE49-F238E27FC236}">
                <a16:creationId xmlns:a16="http://schemas.microsoft.com/office/drawing/2014/main" id="{CE4C9E73-CE23-31E3-7C00-43456DEEC777}"/>
              </a:ext>
            </a:extLst>
          </p:cNvPr>
          <p:cNvPicPr>
            <a:picLocks noChangeAspect="1"/>
          </p:cNvPicPr>
          <p:nvPr/>
        </p:nvPicPr>
        <p:blipFill>
          <a:blip r:embed="rId4"/>
          <a:stretch>
            <a:fillRect/>
          </a:stretch>
        </p:blipFill>
        <p:spPr>
          <a:xfrm>
            <a:off x="5325491" y="1995407"/>
            <a:ext cx="1219370" cy="1152686"/>
          </a:xfrm>
          <a:prstGeom prst="rect">
            <a:avLst/>
          </a:prstGeom>
        </p:spPr>
      </p:pic>
      <p:pic>
        <p:nvPicPr>
          <p:cNvPr id="9" name="Picture 8">
            <a:extLst>
              <a:ext uri="{FF2B5EF4-FFF2-40B4-BE49-F238E27FC236}">
                <a16:creationId xmlns:a16="http://schemas.microsoft.com/office/drawing/2014/main" id="{819C62D7-705F-1EB5-EED3-02E57096A642}"/>
              </a:ext>
            </a:extLst>
          </p:cNvPr>
          <p:cNvPicPr>
            <a:picLocks noChangeAspect="1"/>
          </p:cNvPicPr>
          <p:nvPr/>
        </p:nvPicPr>
        <p:blipFill>
          <a:blip r:embed="rId5"/>
          <a:stretch>
            <a:fillRect/>
          </a:stretch>
        </p:blipFill>
        <p:spPr>
          <a:xfrm>
            <a:off x="7288682" y="692942"/>
            <a:ext cx="671581" cy="684749"/>
          </a:xfrm>
          <a:prstGeom prst="rect">
            <a:avLst/>
          </a:prstGeom>
        </p:spPr>
      </p:pic>
      <p:pic>
        <p:nvPicPr>
          <p:cNvPr id="10" name="Picture 9">
            <a:extLst>
              <a:ext uri="{FF2B5EF4-FFF2-40B4-BE49-F238E27FC236}">
                <a16:creationId xmlns:a16="http://schemas.microsoft.com/office/drawing/2014/main" id="{111792D9-5042-AA9B-79FC-E730544D2A7E}"/>
              </a:ext>
            </a:extLst>
          </p:cNvPr>
          <p:cNvPicPr>
            <a:picLocks noChangeAspect="1"/>
          </p:cNvPicPr>
          <p:nvPr/>
        </p:nvPicPr>
        <p:blipFill>
          <a:blip r:embed="rId6"/>
          <a:stretch>
            <a:fillRect/>
          </a:stretch>
        </p:blipFill>
        <p:spPr>
          <a:xfrm>
            <a:off x="7416558" y="2385953"/>
            <a:ext cx="828791" cy="857370"/>
          </a:xfrm>
          <a:prstGeom prst="rect">
            <a:avLst/>
          </a:prstGeom>
        </p:spPr>
      </p:pic>
      <p:cxnSp>
        <p:nvCxnSpPr>
          <p:cNvPr id="11" name="Straight Arrow Connector 10">
            <a:extLst>
              <a:ext uri="{FF2B5EF4-FFF2-40B4-BE49-F238E27FC236}">
                <a16:creationId xmlns:a16="http://schemas.microsoft.com/office/drawing/2014/main" id="{F939FD42-13E9-6658-8349-907847A2A6F5}"/>
              </a:ext>
            </a:extLst>
          </p:cNvPr>
          <p:cNvCxnSpPr>
            <a:stCxn id="7" idx="2"/>
            <a:endCxn id="8" idx="0"/>
          </p:cNvCxnSpPr>
          <p:nvPr/>
        </p:nvCxnSpPr>
        <p:spPr>
          <a:xfrm>
            <a:off x="5840269" y="1095374"/>
            <a:ext cx="94907" cy="900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0352DA-00A1-D10A-2A69-0F0A28ED310E}"/>
              </a:ext>
            </a:extLst>
          </p:cNvPr>
          <p:cNvCxnSpPr/>
          <p:nvPr/>
        </p:nvCxnSpPr>
        <p:spPr>
          <a:xfrm flipH="1">
            <a:off x="6592599" y="1377691"/>
            <a:ext cx="696083" cy="617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97240BD-A713-DB4A-F618-4E760534EE69}"/>
              </a:ext>
            </a:extLst>
          </p:cNvPr>
          <p:cNvCxnSpPr/>
          <p:nvPr/>
        </p:nvCxnSpPr>
        <p:spPr>
          <a:xfrm flipH="1" flipV="1">
            <a:off x="6592599" y="2571750"/>
            <a:ext cx="758320" cy="100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ECDBE41-AFB3-9964-04B8-54DCBE8ED604}"/>
              </a:ext>
            </a:extLst>
          </p:cNvPr>
          <p:cNvCxnSpPr/>
          <p:nvPr/>
        </p:nvCxnSpPr>
        <p:spPr>
          <a:xfrm>
            <a:off x="4236987" y="0"/>
            <a:ext cx="92868" cy="5143500"/>
          </a:xfrm>
          <a:prstGeom prst="line">
            <a:avLst/>
          </a:prstGeom>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C1C51610-0744-2CA4-D556-51A05FB89F38}"/>
              </a:ext>
            </a:extLst>
          </p:cNvPr>
          <p:cNvPicPr>
            <a:picLocks noChangeAspect="1"/>
          </p:cNvPicPr>
          <p:nvPr/>
        </p:nvPicPr>
        <p:blipFill>
          <a:blip r:embed="rId7"/>
          <a:stretch>
            <a:fillRect/>
          </a:stretch>
        </p:blipFill>
        <p:spPr>
          <a:xfrm>
            <a:off x="1109597" y="279936"/>
            <a:ext cx="1003784" cy="1097755"/>
          </a:xfrm>
          <a:prstGeom prst="rect">
            <a:avLst/>
          </a:prstGeom>
        </p:spPr>
      </p:pic>
      <p:cxnSp>
        <p:nvCxnSpPr>
          <p:cNvPr id="19" name="Straight Arrow Connector 18">
            <a:extLst>
              <a:ext uri="{FF2B5EF4-FFF2-40B4-BE49-F238E27FC236}">
                <a16:creationId xmlns:a16="http://schemas.microsoft.com/office/drawing/2014/main" id="{0AC9CE81-4588-ADBF-6472-318A134D0065}"/>
              </a:ext>
            </a:extLst>
          </p:cNvPr>
          <p:cNvCxnSpPr/>
          <p:nvPr/>
        </p:nvCxnSpPr>
        <p:spPr>
          <a:xfrm flipV="1">
            <a:off x="1407319" y="1377691"/>
            <a:ext cx="0" cy="5167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70F11113-A4D8-2327-F848-85F2660FBD1E}"/>
              </a:ext>
            </a:extLst>
          </p:cNvPr>
          <p:cNvPicPr>
            <a:picLocks noChangeAspect="1"/>
          </p:cNvPicPr>
          <p:nvPr/>
        </p:nvPicPr>
        <p:blipFill>
          <a:blip r:embed="rId8"/>
          <a:stretch>
            <a:fillRect/>
          </a:stretch>
        </p:blipFill>
        <p:spPr>
          <a:xfrm>
            <a:off x="2574274" y="607830"/>
            <a:ext cx="1515956" cy="975088"/>
          </a:xfrm>
          <a:prstGeom prst="rect">
            <a:avLst/>
          </a:prstGeom>
        </p:spPr>
      </p:pic>
      <p:pic>
        <p:nvPicPr>
          <p:cNvPr id="23" name="Picture 22">
            <a:extLst>
              <a:ext uri="{FF2B5EF4-FFF2-40B4-BE49-F238E27FC236}">
                <a16:creationId xmlns:a16="http://schemas.microsoft.com/office/drawing/2014/main" id="{5DA00138-6337-90FC-3386-1BA5A57CE17D}"/>
              </a:ext>
            </a:extLst>
          </p:cNvPr>
          <p:cNvPicPr>
            <a:picLocks noChangeAspect="1"/>
          </p:cNvPicPr>
          <p:nvPr/>
        </p:nvPicPr>
        <p:blipFill>
          <a:blip r:embed="rId9"/>
          <a:stretch>
            <a:fillRect/>
          </a:stretch>
        </p:blipFill>
        <p:spPr>
          <a:xfrm>
            <a:off x="2463316" y="3393163"/>
            <a:ext cx="1267002" cy="1686160"/>
          </a:xfrm>
          <a:prstGeom prst="rect">
            <a:avLst/>
          </a:prstGeom>
        </p:spPr>
      </p:pic>
      <p:pic>
        <p:nvPicPr>
          <p:cNvPr id="25" name="Picture 24">
            <a:extLst>
              <a:ext uri="{FF2B5EF4-FFF2-40B4-BE49-F238E27FC236}">
                <a16:creationId xmlns:a16="http://schemas.microsoft.com/office/drawing/2014/main" id="{4D67FF2D-A79B-A109-6810-011B943377F5}"/>
              </a:ext>
            </a:extLst>
          </p:cNvPr>
          <p:cNvPicPr>
            <a:picLocks noChangeAspect="1"/>
          </p:cNvPicPr>
          <p:nvPr/>
        </p:nvPicPr>
        <p:blipFill>
          <a:blip r:embed="rId10"/>
          <a:stretch>
            <a:fillRect/>
          </a:stretch>
        </p:blipFill>
        <p:spPr>
          <a:xfrm>
            <a:off x="4444742" y="3319127"/>
            <a:ext cx="2495898" cy="1009791"/>
          </a:xfrm>
          <a:prstGeom prst="rect">
            <a:avLst/>
          </a:prstGeom>
        </p:spPr>
      </p:pic>
      <p:pic>
        <p:nvPicPr>
          <p:cNvPr id="27" name="Picture 26">
            <a:extLst>
              <a:ext uri="{FF2B5EF4-FFF2-40B4-BE49-F238E27FC236}">
                <a16:creationId xmlns:a16="http://schemas.microsoft.com/office/drawing/2014/main" id="{872163CB-6FCC-9AF3-D210-F49B73015618}"/>
              </a:ext>
            </a:extLst>
          </p:cNvPr>
          <p:cNvPicPr>
            <a:picLocks noChangeAspect="1"/>
          </p:cNvPicPr>
          <p:nvPr/>
        </p:nvPicPr>
        <p:blipFill>
          <a:blip r:embed="rId11"/>
          <a:stretch>
            <a:fillRect/>
          </a:stretch>
        </p:blipFill>
        <p:spPr>
          <a:xfrm>
            <a:off x="7055527" y="3346497"/>
            <a:ext cx="1894192" cy="1810175"/>
          </a:xfrm>
          <a:prstGeom prst="rect">
            <a:avLst/>
          </a:prstGeom>
        </p:spPr>
      </p:pic>
    </p:spTree>
    <p:extLst>
      <p:ext uri="{BB962C8B-B14F-4D97-AF65-F5344CB8AC3E}">
        <p14:creationId xmlns:p14="http://schemas.microsoft.com/office/powerpoint/2010/main" val="1047288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5FEB4E-A49E-7186-8A21-AFE46B3B3B03}"/>
              </a:ext>
            </a:extLst>
          </p:cNvPr>
          <p:cNvSpPr txBox="1"/>
          <p:nvPr/>
        </p:nvSpPr>
        <p:spPr>
          <a:xfrm>
            <a:off x="78582" y="728662"/>
            <a:ext cx="3643312" cy="3785652"/>
          </a:xfrm>
          <a:prstGeom prst="rect">
            <a:avLst/>
          </a:prstGeom>
          <a:noFill/>
        </p:spPr>
        <p:txBody>
          <a:bodyPr wrap="square">
            <a:spAutoFit/>
          </a:bodyPr>
          <a:lstStyle/>
          <a:p>
            <a:pPr marL="285750" indent="-285750" rtl="0" fontAlgn="base">
              <a:spcBef>
                <a:spcPts val="0"/>
              </a:spcBef>
              <a:spcAft>
                <a:spcPts val="0"/>
              </a:spcAft>
              <a:buFontTx/>
              <a:buChar char="-"/>
            </a:pPr>
            <a:r>
              <a:rPr lang="en-US" sz="2000" b="0" i="0" u="none" strike="noStrike" dirty="0" err="1">
                <a:solidFill>
                  <a:srgbClr val="0F243E"/>
                </a:solidFill>
                <a:effectLst/>
                <a:latin typeface="Arial" panose="020B0604020202020204" pitchFamily="34" charset="0"/>
              </a:rPr>
              <a:t>Một</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chương</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trình</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được</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lưu</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vào</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bộ</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nhớ</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phụ</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và</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chỉ</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chứa</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các</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lệnh</a:t>
            </a:r>
            <a:endParaRPr lang="en-US" sz="2000" b="0" i="0" u="none" strike="noStrike" dirty="0">
              <a:solidFill>
                <a:srgbClr val="0F243E"/>
              </a:solidFill>
              <a:effectLst/>
              <a:latin typeface="Arial" panose="020B0604020202020204" pitchFamily="34" charset="0"/>
            </a:endParaRPr>
          </a:p>
          <a:p>
            <a:pPr marL="285750" indent="-285750" rtl="0" fontAlgn="base">
              <a:spcBef>
                <a:spcPts val="0"/>
              </a:spcBef>
              <a:spcAft>
                <a:spcPts val="0"/>
              </a:spcAft>
              <a:buFontTx/>
              <a:buChar char="-"/>
            </a:pPr>
            <a:r>
              <a:rPr lang="en-US" sz="2000" b="0" i="0" u="none" strike="noStrike" dirty="0" err="1">
                <a:solidFill>
                  <a:srgbClr val="0F243E"/>
                </a:solidFill>
                <a:effectLst/>
                <a:latin typeface="Arial" panose="020B0604020202020204" pitchFamily="34" charset="0"/>
              </a:rPr>
              <a:t>Tiến</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trình</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là</a:t>
            </a:r>
            <a:r>
              <a:rPr lang="en-US" sz="2000" b="0" i="0" u="none" strike="noStrike" dirty="0">
                <a:solidFill>
                  <a:srgbClr val="0F243E"/>
                </a:solidFill>
                <a:effectLst/>
                <a:latin typeface="Arial" panose="020B0604020202020204" pitchFamily="34" charset="0"/>
              </a:rPr>
              <a:t> </a:t>
            </a:r>
            <a:r>
              <a:rPr lang="en-US" sz="2000" dirty="0" err="1">
                <a:solidFill>
                  <a:srgbClr val="0F243E"/>
                </a:solidFill>
                <a:latin typeface="Arial" panose="020B0604020202020204" pitchFamily="34" charset="0"/>
              </a:rPr>
              <a:t>việc</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một</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chương</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trình</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được</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đưa</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vào</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bộ</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nhớ</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chính</a:t>
            </a:r>
            <a:r>
              <a:rPr lang="en-US" sz="2000" dirty="0">
                <a:solidFill>
                  <a:srgbClr val="0F243E"/>
                </a:solidFill>
                <a:latin typeface="Arial" panose="020B0604020202020204" pitchFamily="34" charset="0"/>
              </a:rPr>
              <a:t> (RAM) </a:t>
            </a:r>
            <a:r>
              <a:rPr lang="en-US" sz="2000" dirty="0" err="1">
                <a:solidFill>
                  <a:srgbClr val="0F243E"/>
                </a:solidFill>
                <a:latin typeface="Arial" panose="020B0604020202020204" pitchFamily="34" charset="0"/>
              </a:rPr>
              <a:t>thực</a:t>
            </a:r>
            <a:r>
              <a:rPr lang="en-US" sz="2000" dirty="0">
                <a:solidFill>
                  <a:srgbClr val="0F243E"/>
                </a:solidFill>
                <a:latin typeface="Arial" panose="020B0604020202020204" pitchFamily="34" charset="0"/>
              </a:rPr>
              <a:t> </a:t>
            </a:r>
            <a:r>
              <a:rPr lang="en-US" sz="2000" dirty="0" err="1">
                <a:solidFill>
                  <a:srgbClr val="0F243E"/>
                </a:solidFill>
                <a:latin typeface="Arial" panose="020B0604020202020204" pitchFamily="34" charset="0"/>
              </a:rPr>
              <a:t>hiện</a:t>
            </a:r>
            <a:r>
              <a:rPr lang="en-US" sz="2000" dirty="0">
                <a:solidFill>
                  <a:srgbClr val="0F243E"/>
                </a:solidFill>
                <a:latin typeface="Arial" panose="020B0604020202020204" pitchFamily="34" charset="0"/>
              </a:rPr>
              <a:t>.</a:t>
            </a:r>
          </a:p>
          <a:p>
            <a:pPr marL="285750" indent="-285750" rtl="0" fontAlgn="base">
              <a:spcBef>
                <a:spcPts val="0"/>
              </a:spcBef>
              <a:spcAft>
                <a:spcPts val="0"/>
              </a:spcAft>
              <a:buFontTx/>
              <a:buChar char="-"/>
            </a:pPr>
            <a:r>
              <a:rPr lang="en-US" sz="2000" b="0" i="0" u="none" strike="noStrike" dirty="0" err="1">
                <a:solidFill>
                  <a:srgbClr val="0F243E"/>
                </a:solidFill>
                <a:effectLst/>
                <a:latin typeface="Arial" panose="020B0604020202020204" pitchFamily="34" charset="0"/>
              </a:rPr>
              <a:t>Các</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tiến</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trình</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không</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thể</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tự</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tạo</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ra</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mà</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được</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tạo</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ra</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bởi</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hệ</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điều</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hành</a:t>
            </a:r>
            <a:r>
              <a:rPr lang="en-US" sz="2000" dirty="0">
                <a:solidFill>
                  <a:srgbClr val="0F243E"/>
                </a:solidFill>
                <a:latin typeface="Arial" panose="020B0604020202020204" pitchFamily="34" charset="0"/>
              </a:rPr>
              <a:t>.</a:t>
            </a:r>
          </a:p>
          <a:p>
            <a:pPr marL="285750" indent="-285750" rtl="0" fontAlgn="base">
              <a:spcBef>
                <a:spcPts val="0"/>
              </a:spcBef>
              <a:spcAft>
                <a:spcPts val="0"/>
              </a:spcAft>
              <a:buFontTx/>
              <a:buChar char="-"/>
            </a:pPr>
            <a:r>
              <a:rPr lang="en-US" sz="2000" b="0" i="0" u="none" strike="noStrike" dirty="0" err="1">
                <a:solidFill>
                  <a:srgbClr val="0F243E"/>
                </a:solidFill>
                <a:effectLst/>
                <a:latin typeface="Arial" panose="020B0604020202020204" pitchFamily="34" charset="0"/>
              </a:rPr>
              <a:t>Các</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tiến</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trình</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giao</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tiếp</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thông</a:t>
            </a:r>
            <a:r>
              <a:rPr lang="en-US" sz="2000" b="0" i="0" u="none" strike="noStrike" dirty="0">
                <a:solidFill>
                  <a:srgbClr val="0F243E"/>
                </a:solidFill>
                <a:effectLst/>
                <a:latin typeface="Arial" panose="020B0604020202020204" pitchFamily="34" charset="0"/>
              </a:rPr>
              <a:t> qua </a:t>
            </a:r>
            <a:r>
              <a:rPr lang="en-US" sz="2000" b="0" i="0" u="none" strike="noStrike" dirty="0" err="1">
                <a:solidFill>
                  <a:srgbClr val="0F243E"/>
                </a:solidFill>
                <a:effectLst/>
                <a:latin typeface="Arial" panose="020B0604020202020204" pitchFamily="34" charset="0"/>
              </a:rPr>
              <a:t>hệ</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điều</a:t>
            </a:r>
            <a:r>
              <a:rPr lang="en-US" sz="2000" b="0" i="0" u="none" strike="noStrike" dirty="0">
                <a:solidFill>
                  <a:srgbClr val="0F243E"/>
                </a:solidFill>
                <a:effectLst/>
                <a:latin typeface="Arial" panose="020B0604020202020204" pitchFamily="34" charset="0"/>
              </a:rPr>
              <a:t> </a:t>
            </a:r>
            <a:r>
              <a:rPr lang="en-US" sz="2000" b="0" i="0" u="none" strike="noStrike" dirty="0" err="1">
                <a:solidFill>
                  <a:srgbClr val="0F243E"/>
                </a:solidFill>
                <a:effectLst/>
                <a:latin typeface="Arial" panose="020B0604020202020204" pitchFamily="34" charset="0"/>
              </a:rPr>
              <a:t>hành</a:t>
            </a:r>
            <a:endParaRPr lang="vi-VN" sz="2000" b="0" i="0" u="none" strike="noStrike" dirty="0">
              <a:solidFill>
                <a:srgbClr val="0F243E"/>
              </a:solidFill>
              <a:effectLst/>
              <a:latin typeface="Arial" panose="020B0604020202020204" pitchFamily="34" charset="0"/>
            </a:endParaRPr>
          </a:p>
        </p:txBody>
      </p:sp>
      <p:pic>
        <p:nvPicPr>
          <p:cNvPr id="6" name="Picture 5">
            <a:extLst>
              <a:ext uri="{FF2B5EF4-FFF2-40B4-BE49-F238E27FC236}">
                <a16:creationId xmlns:a16="http://schemas.microsoft.com/office/drawing/2014/main" id="{6116F63C-DDD6-B00E-3FAB-3CA8F0D1E84B}"/>
              </a:ext>
            </a:extLst>
          </p:cNvPr>
          <p:cNvPicPr>
            <a:picLocks noChangeAspect="1"/>
          </p:cNvPicPr>
          <p:nvPr/>
        </p:nvPicPr>
        <p:blipFill>
          <a:blip r:embed="rId2"/>
          <a:stretch>
            <a:fillRect/>
          </a:stretch>
        </p:blipFill>
        <p:spPr>
          <a:xfrm>
            <a:off x="3793332" y="980919"/>
            <a:ext cx="5129696" cy="2547256"/>
          </a:xfrm>
          <a:prstGeom prst="rect">
            <a:avLst/>
          </a:prstGeom>
        </p:spPr>
      </p:pic>
    </p:spTree>
    <p:extLst>
      <p:ext uri="{BB962C8B-B14F-4D97-AF65-F5344CB8AC3E}">
        <p14:creationId xmlns:p14="http://schemas.microsoft.com/office/powerpoint/2010/main" val="225805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40908-1655-54.7658808">
            <a:hlinkClick r:id="" action="ppaction://media"/>
            <a:extLst>
              <a:ext uri="{FF2B5EF4-FFF2-40B4-BE49-F238E27FC236}">
                <a16:creationId xmlns:a16="http://schemas.microsoft.com/office/drawing/2014/main" id="{F02A496A-ED4F-D9CB-1FD8-BCECAC2BF6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9144000" cy="4630738"/>
          </a:xfrm>
          <a:prstGeom prst="rect">
            <a:avLst/>
          </a:prstGeom>
        </p:spPr>
      </p:pic>
    </p:spTree>
    <p:extLst>
      <p:ext uri="{BB962C8B-B14F-4D97-AF65-F5344CB8AC3E}">
        <p14:creationId xmlns:p14="http://schemas.microsoft.com/office/powerpoint/2010/main" val="3948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40908-1700-53.7748907">
            <a:hlinkClick r:id="" action="ppaction://media"/>
            <a:extLst>
              <a:ext uri="{FF2B5EF4-FFF2-40B4-BE49-F238E27FC236}">
                <a16:creationId xmlns:a16="http://schemas.microsoft.com/office/drawing/2014/main" id="{1325904A-EFCF-CFAE-0025-15A661554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8077200" cy="5143500"/>
          </a:xfrm>
          <a:prstGeom prst="rect">
            <a:avLst/>
          </a:prstGeom>
        </p:spPr>
      </p:pic>
    </p:spTree>
    <p:extLst>
      <p:ext uri="{BB962C8B-B14F-4D97-AF65-F5344CB8AC3E}">
        <p14:creationId xmlns:p14="http://schemas.microsoft.com/office/powerpoint/2010/main" val="35017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40908-1642-22.3168519">
            <a:hlinkClick r:id="" action="ppaction://media"/>
            <a:extLst>
              <a:ext uri="{FF2B5EF4-FFF2-40B4-BE49-F238E27FC236}">
                <a16:creationId xmlns:a16="http://schemas.microsoft.com/office/drawing/2014/main" id="{18953BA7-5E7B-2E53-BCA3-8C1ECCEE0F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7344" y="122396"/>
            <a:ext cx="5781675" cy="4898707"/>
          </a:xfrm>
          <a:prstGeom prst="rect">
            <a:avLst/>
          </a:prstGeom>
        </p:spPr>
      </p:pic>
    </p:spTree>
    <p:extLst>
      <p:ext uri="{BB962C8B-B14F-4D97-AF65-F5344CB8AC3E}">
        <p14:creationId xmlns:p14="http://schemas.microsoft.com/office/powerpoint/2010/main" val="203962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8CFD7-3134-B04D-ED75-0C86DD67C04C}"/>
              </a:ext>
            </a:extLst>
          </p:cNvPr>
          <p:cNvPicPr>
            <a:picLocks noChangeAspect="1"/>
          </p:cNvPicPr>
          <p:nvPr/>
        </p:nvPicPr>
        <p:blipFill>
          <a:blip r:embed="rId2"/>
          <a:stretch>
            <a:fillRect/>
          </a:stretch>
        </p:blipFill>
        <p:spPr>
          <a:xfrm>
            <a:off x="796231" y="2319417"/>
            <a:ext cx="7551538" cy="2331347"/>
          </a:xfrm>
          <a:prstGeom prst="rect">
            <a:avLst/>
          </a:prstGeom>
        </p:spPr>
      </p:pic>
      <p:sp>
        <p:nvSpPr>
          <p:cNvPr id="5" name="Rectangle 4">
            <a:extLst>
              <a:ext uri="{FF2B5EF4-FFF2-40B4-BE49-F238E27FC236}">
                <a16:creationId xmlns:a16="http://schemas.microsoft.com/office/drawing/2014/main" id="{D0461EAE-FD66-E25A-37B4-ABEF0F73DEF2}"/>
              </a:ext>
            </a:extLst>
          </p:cNvPr>
          <p:cNvSpPr/>
          <p:nvPr/>
        </p:nvSpPr>
        <p:spPr>
          <a:xfrm>
            <a:off x="699611" y="459622"/>
            <a:ext cx="4279107" cy="964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Tiến</a:t>
            </a:r>
            <a:r>
              <a:rPr lang="en-US" dirty="0">
                <a:solidFill>
                  <a:sysClr val="windowText" lastClr="000000"/>
                </a:solidFill>
              </a:rPr>
              <a:t> </a:t>
            </a:r>
            <a:r>
              <a:rPr lang="en-US" dirty="0" err="1">
                <a:solidFill>
                  <a:sysClr val="windowText" lastClr="000000"/>
                </a:solidFill>
              </a:rPr>
              <a:t>trình</a:t>
            </a:r>
            <a:r>
              <a:rPr lang="en-US" dirty="0">
                <a:solidFill>
                  <a:sysClr val="windowText" lastClr="000000"/>
                </a:solidFill>
              </a:rPr>
              <a:t> cha </a:t>
            </a:r>
            <a:r>
              <a:rPr lang="en-US" dirty="0" err="1">
                <a:solidFill>
                  <a:sysClr val="windowText" lastClr="000000"/>
                </a:solidFill>
              </a:rPr>
              <a:t>có</a:t>
            </a:r>
            <a:r>
              <a:rPr lang="en-US" dirty="0">
                <a:solidFill>
                  <a:sysClr val="windowText" lastClr="000000"/>
                </a:solidFill>
              </a:rPr>
              <a:t> </a:t>
            </a:r>
            <a:r>
              <a:rPr lang="en-US" dirty="0" err="1">
                <a:solidFill>
                  <a:sysClr val="windowText" lastClr="000000"/>
                </a:solidFill>
              </a:rPr>
              <a:t>thể</a:t>
            </a:r>
            <a:r>
              <a:rPr lang="en-US" dirty="0">
                <a:solidFill>
                  <a:sysClr val="windowText" lastClr="000000"/>
                </a:solidFill>
              </a:rPr>
              <a:t> </a:t>
            </a:r>
            <a:r>
              <a:rPr lang="en-US" dirty="0" err="1">
                <a:solidFill>
                  <a:sysClr val="windowText" lastClr="000000"/>
                </a:solidFill>
              </a:rPr>
              <a:t>gửi</a:t>
            </a:r>
            <a:r>
              <a:rPr lang="en-US" dirty="0">
                <a:solidFill>
                  <a:sysClr val="windowText" lastClr="000000"/>
                </a:solidFill>
              </a:rPr>
              <a:t> </a:t>
            </a:r>
            <a:r>
              <a:rPr lang="en-US" dirty="0" err="1">
                <a:solidFill>
                  <a:sysClr val="windowText" lastClr="000000"/>
                </a:solidFill>
              </a:rPr>
              <a:t>lời</a:t>
            </a:r>
            <a:r>
              <a:rPr lang="en-US" dirty="0">
                <a:solidFill>
                  <a:sysClr val="windowText" lastClr="000000"/>
                </a:solidFill>
              </a:rPr>
              <a:t> </a:t>
            </a:r>
            <a:r>
              <a:rPr lang="en-US" dirty="0" err="1">
                <a:solidFill>
                  <a:sysClr val="windowText" lastClr="000000"/>
                </a:solidFill>
              </a:rPr>
              <a:t>gọi</a:t>
            </a:r>
            <a:r>
              <a:rPr lang="en-US" dirty="0">
                <a:solidFill>
                  <a:sysClr val="windowText" lastClr="000000"/>
                </a:solidFill>
              </a:rPr>
              <a:t> </a:t>
            </a:r>
            <a:r>
              <a:rPr lang="en-US" dirty="0" err="1">
                <a:solidFill>
                  <a:sysClr val="windowText" lastClr="000000"/>
                </a:solidFill>
              </a:rPr>
              <a:t>hệ</a:t>
            </a:r>
            <a:r>
              <a:rPr lang="en-US" dirty="0">
                <a:solidFill>
                  <a:sysClr val="windowText" lastClr="000000"/>
                </a:solidFill>
              </a:rPr>
              <a:t> </a:t>
            </a:r>
            <a:r>
              <a:rPr lang="en-US" dirty="0" err="1">
                <a:solidFill>
                  <a:sysClr val="windowText" lastClr="000000"/>
                </a:solidFill>
              </a:rPr>
              <a:t>thống</a:t>
            </a:r>
            <a:r>
              <a:rPr lang="en-US" dirty="0">
                <a:solidFill>
                  <a:sysClr val="windowText" lastClr="000000"/>
                </a:solidFill>
              </a:rPr>
              <a:t> </a:t>
            </a:r>
            <a:r>
              <a:rPr lang="en-US" dirty="0" err="1">
                <a:solidFill>
                  <a:sysClr val="windowText" lastClr="000000"/>
                </a:solidFill>
              </a:rPr>
              <a:t>cho</a:t>
            </a:r>
            <a:r>
              <a:rPr lang="en-US" dirty="0">
                <a:solidFill>
                  <a:sysClr val="windowText" lastClr="000000"/>
                </a:solidFill>
              </a:rPr>
              <a:t> </a:t>
            </a:r>
            <a:r>
              <a:rPr lang="en-US" dirty="0" err="1">
                <a:solidFill>
                  <a:sysClr val="windowText" lastClr="000000"/>
                </a:solidFill>
              </a:rPr>
              <a:t>hệ</a:t>
            </a:r>
            <a:r>
              <a:rPr lang="en-US" dirty="0">
                <a:solidFill>
                  <a:sysClr val="windowText" lastClr="000000"/>
                </a:solidFill>
              </a:rPr>
              <a:t> </a:t>
            </a:r>
            <a:r>
              <a:rPr lang="en-US" dirty="0" err="1">
                <a:solidFill>
                  <a:sysClr val="windowText" lastClr="000000"/>
                </a:solidFill>
              </a:rPr>
              <a:t>điều</a:t>
            </a:r>
            <a:r>
              <a:rPr lang="en-US" dirty="0">
                <a:solidFill>
                  <a:sysClr val="windowText" lastClr="000000"/>
                </a:solidFill>
              </a:rPr>
              <a:t> </a:t>
            </a:r>
            <a:r>
              <a:rPr lang="en-US" dirty="0" err="1">
                <a:solidFill>
                  <a:sysClr val="windowText" lastClr="000000"/>
                </a:solidFill>
              </a:rPr>
              <a:t>hành</a:t>
            </a:r>
            <a:r>
              <a:rPr lang="en-US" dirty="0">
                <a:solidFill>
                  <a:sysClr val="windowText" lastClr="000000"/>
                </a:solidFill>
              </a:rPr>
              <a:t> </a:t>
            </a:r>
            <a:r>
              <a:rPr lang="en-US" dirty="0" err="1">
                <a:solidFill>
                  <a:sysClr val="windowText" lastClr="000000"/>
                </a:solidFill>
              </a:rPr>
              <a:t>sau</a:t>
            </a:r>
            <a:r>
              <a:rPr lang="en-US" dirty="0">
                <a:solidFill>
                  <a:sysClr val="windowText" lastClr="000000"/>
                </a:solidFill>
              </a:rPr>
              <a:t> </a:t>
            </a:r>
            <a:r>
              <a:rPr lang="en-US" dirty="0" err="1">
                <a:solidFill>
                  <a:sysClr val="windowText" lastClr="000000"/>
                </a:solidFill>
              </a:rPr>
              <a:t>đó</a:t>
            </a:r>
            <a:r>
              <a:rPr lang="en-US" dirty="0">
                <a:solidFill>
                  <a:sysClr val="windowText" lastClr="000000"/>
                </a:solidFill>
              </a:rPr>
              <a:t> </a:t>
            </a:r>
            <a:r>
              <a:rPr lang="en-US" dirty="0" err="1">
                <a:solidFill>
                  <a:sysClr val="windowText" lastClr="000000"/>
                </a:solidFill>
              </a:rPr>
              <a:t>hệ</a:t>
            </a:r>
            <a:r>
              <a:rPr lang="en-US" dirty="0">
                <a:solidFill>
                  <a:sysClr val="windowText" lastClr="000000"/>
                </a:solidFill>
              </a:rPr>
              <a:t> </a:t>
            </a:r>
            <a:r>
              <a:rPr lang="en-US" dirty="0" err="1">
                <a:solidFill>
                  <a:sysClr val="windowText" lastClr="000000"/>
                </a:solidFill>
              </a:rPr>
              <a:t>điều</a:t>
            </a:r>
            <a:r>
              <a:rPr lang="en-US" dirty="0">
                <a:solidFill>
                  <a:sysClr val="windowText" lastClr="000000"/>
                </a:solidFill>
              </a:rPr>
              <a:t> </a:t>
            </a:r>
            <a:r>
              <a:rPr lang="en-US" dirty="0" err="1">
                <a:solidFill>
                  <a:sysClr val="windowText" lastClr="000000"/>
                </a:solidFill>
              </a:rPr>
              <a:t>hành</a:t>
            </a:r>
            <a:r>
              <a:rPr lang="en-US" dirty="0">
                <a:solidFill>
                  <a:sysClr val="windowText" lastClr="000000"/>
                </a:solidFill>
              </a:rPr>
              <a:t> </a:t>
            </a:r>
            <a:r>
              <a:rPr lang="en-US" dirty="0" err="1">
                <a:solidFill>
                  <a:sysClr val="windowText" lastClr="000000"/>
                </a:solidFill>
              </a:rPr>
              <a:t>sẽ</a:t>
            </a:r>
            <a:r>
              <a:rPr lang="en-US" dirty="0">
                <a:solidFill>
                  <a:sysClr val="windowText" lastClr="000000"/>
                </a:solidFill>
              </a:rPr>
              <a:t> </a:t>
            </a:r>
            <a:r>
              <a:rPr lang="en-US" dirty="0" err="1">
                <a:solidFill>
                  <a:sysClr val="windowText" lastClr="000000"/>
                </a:solidFill>
              </a:rPr>
              <a:t>tạo</a:t>
            </a:r>
            <a:r>
              <a:rPr lang="en-US" dirty="0">
                <a:solidFill>
                  <a:sysClr val="windowText" lastClr="000000"/>
                </a:solidFill>
              </a:rPr>
              <a:t> </a:t>
            </a:r>
            <a:r>
              <a:rPr lang="en-US" dirty="0" err="1">
                <a:solidFill>
                  <a:sysClr val="windowText" lastClr="000000"/>
                </a:solidFill>
              </a:rPr>
              <a:t>ra</a:t>
            </a:r>
            <a:r>
              <a:rPr lang="en-US" dirty="0">
                <a:solidFill>
                  <a:sysClr val="windowText" lastClr="000000"/>
                </a:solidFill>
              </a:rPr>
              <a:t> </a:t>
            </a:r>
            <a:r>
              <a:rPr lang="en-US" dirty="0" err="1">
                <a:solidFill>
                  <a:sysClr val="windowText" lastClr="000000"/>
                </a:solidFill>
              </a:rPr>
              <a:t>một</a:t>
            </a:r>
            <a:r>
              <a:rPr lang="en-US" dirty="0">
                <a:solidFill>
                  <a:sysClr val="windowText" lastClr="000000"/>
                </a:solidFill>
              </a:rPr>
              <a:t> </a:t>
            </a:r>
            <a:r>
              <a:rPr lang="en-US" dirty="0" err="1">
                <a:solidFill>
                  <a:sysClr val="windowText" lastClr="000000"/>
                </a:solidFill>
              </a:rPr>
              <a:t>tiến</a:t>
            </a:r>
            <a:r>
              <a:rPr lang="en-US" dirty="0">
                <a:solidFill>
                  <a:sysClr val="windowText" lastClr="000000"/>
                </a:solidFill>
              </a:rPr>
              <a:t> </a:t>
            </a:r>
            <a:r>
              <a:rPr lang="en-US" dirty="0" err="1">
                <a:solidFill>
                  <a:sysClr val="windowText" lastClr="000000"/>
                </a:solidFill>
              </a:rPr>
              <a:t>trình</a:t>
            </a:r>
            <a:r>
              <a:rPr lang="en-US" dirty="0">
                <a:solidFill>
                  <a:sysClr val="windowText" lastClr="000000"/>
                </a:solidFill>
              </a:rPr>
              <a:t> con.</a:t>
            </a:r>
          </a:p>
        </p:txBody>
      </p:sp>
    </p:spTree>
    <p:extLst>
      <p:ext uri="{BB962C8B-B14F-4D97-AF65-F5344CB8AC3E}">
        <p14:creationId xmlns:p14="http://schemas.microsoft.com/office/powerpoint/2010/main" val="249675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217400" y="1509450"/>
            <a:ext cx="6709200" cy="21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b="1" dirty="0">
                <a:solidFill>
                  <a:srgbClr val="FF0000"/>
                </a:solidFill>
                <a:latin typeface="Times New Roman" panose="02020603050405020304" pitchFamily="18" charset="0"/>
                <a:cs typeface="Times New Roman" panose="02020603050405020304" pitchFamily="18" charset="0"/>
              </a:rPr>
              <a:t>Nhóm 2</a:t>
            </a:r>
            <a:br>
              <a:rPr lang="vi-VN" sz="3200" b="1" dirty="0">
                <a:latin typeface="Times New Roman" panose="02020603050405020304" pitchFamily="18" charset="0"/>
                <a:cs typeface="Times New Roman" panose="02020603050405020304" pitchFamily="18" charset="0"/>
              </a:rPr>
            </a:br>
            <a:r>
              <a:rPr lang="vi-VN" sz="3200" b="1" dirty="0">
                <a:latin typeface="Times New Roman" panose="02020603050405020304" pitchFamily="18" charset="0"/>
                <a:cs typeface="Times New Roman" panose="02020603050405020304" pitchFamily="18" charset="0"/>
              </a:rPr>
              <a:t>Trần Tuấn Kiệt-22119095</a:t>
            </a:r>
            <a:br>
              <a:rPr lang="vi-VN" sz="3200" b="1" dirty="0">
                <a:latin typeface="Times New Roman" panose="02020603050405020304" pitchFamily="18" charset="0"/>
                <a:cs typeface="Times New Roman" panose="02020603050405020304" pitchFamily="18" charset="0"/>
              </a:rPr>
            </a:br>
            <a:r>
              <a:rPr lang="vi-VN" sz="3200" b="1" dirty="0">
                <a:latin typeface="Times New Roman" panose="02020603050405020304" pitchFamily="18" charset="0"/>
                <a:cs typeface="Times New Roman" panose="02020603050405020304" pitchFamily="18" charset="0"/>
              </a:rPr>
              <a:t>Đặng Hưng Thịnh-22119137</a:t>
            </a:r>
            <a:br>
              <a:rPr lang="vi-VN" sz="3200" b="1" dirty="0">
                <a:latin typeface="Times New Roman" panose="02020603050405020304" pitchFamily="18" charset="0"/>
                <a:cs typeface="Times New Roman" panose="02020603050405020304" pitchFamily="18" charset="0"/>
              </a:rPr>
            </a:br>
            <a:r>
              <a:rPr lang="vi-VN" sz="3200" b="1" dirty="0">
                <a:latin typeface="Times New Roman" panose="02020603050405020304" pitchFamily="18" charset="0"/>
                <a:cs typeface="Times New Roman" panose="02020603050405020304" pitchFamily="18" charset="0"/>
              </a:rPr>
              <a:t>Vương Quý-22119126</a:t>
            </a:r>
            <a:endParaRPr sz="3200" b="1"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Tree>
    <p:extLst>
      <p:ext uri="{BB962C8B-B14F-4D97-AF65-F5344CB8AC3E}">
        <p14:creationId xmlns:p14="http://schemas.microsoft.com/office/powerpoint/2010/main" val="3540174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71E6D-50DB-38D3-5F1A-3E36D2AE2748}"/>
              </a:ext>
            </a:extLst>
          </p:cNvPr>
          <p:cNvPicPr>
            <a:picLocks noChangeAspect="1"/>
          </p:cNvPicPr>
          <p:nvPr/>
        </p:nvPicPr>
        <p:blipFill>
          <a:blip r:embed="rId2"/>
          <a:stretch>
            <a:fillRect/>
          </a:stretch>
        </p:blipFill>
        <p:spPr>
          <a:xfrm>
            <a:off x="742415" y="247325"/>
            <a:ext cx="7659169" cy="4648849"/>
          </a:xfrm>
          <a:prstGeom prst="rect">
            <a:avLst/>
          </a:prstGeom>
        </p:spPr>
      </p:pic>
    </p:spTree>
    <p:extLst>
      <p:ext uri="{BB962C8B-B14F-4D97-AF65-F5344CB8AC3E}">
        <p14:creationId xmlns:p14="http://schemas.microsoft.com/office/powerpoint/2010/main" val="457588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BỘ LẬP LỊCH - SCHEDULING</a:t>
            </a:r>
            <a:endParaRPr dirty="0"/>
          </a:p>
        </p:txBody>
      </p:sp>
      <p:pic>
        <p:nvPicPr>
          <p:cNvPr id="2" name="Recording 2024-08-09 165709">
            <a:hlinkClick r:id="" action="ppaction://media"/>
            <a:extLst>
              <a:ext uri="{FF2B5EF4-FFF2-40B4-BE49-F238E27FC236}">
                <a16:creationId xmlns:a16="http://schemas.microsoft.com/office/drawing/2014/main" id="{2BEF6664-3151-97A0-FC7A-93B313D573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4089" y="1017725"/>
            <a:ext cx="3366255" cy="3671557"/>
          </a:xfrm>
          <a:prstGeom prst="rect">
            <a:avLst/>
          </a:prstGeom>
        </p:spPr>
      </p:pic>
      <p:sp>
        <p:nvSpPr>
          <p:cNvPr id="3" name="TextBox 2">
            <a:extLst>
              <a:ext uri="{FF2B5EF4-FFF2-40B4-BE49-F238E27FC236}">
                <a16:creationId xmlns:a16="http://schemas.microsoft.com/office/drawing/2014/main" id="{229AFEEA-5470-600C-C64A-579B7B4FEA6A}"/>
              </a:ext>
            </a:extLst>
          </p:cNvPr>
          <p:cNvSpPr txBox="1"/>
          <p:nvPr/>
        </p:nvSpPr>
        <p:spPr>
          <a:xfrm>
            <a:off x="928688" y="1607344"/>
            <a:ext cx="3086100" cy="2554545"/>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vi-VN" sz="2000" b="0" i="0" u="none" strike="noStrike" dirty="0">
                <a:solidFill>
                  <a:srgbClr val="0F243E"/>
                </a:solidFill>
                <a:effectLst/>
                <a:latin typeface="Arial" panose="020B0604020202020204" pitchFamily="34" charset="0"/>
              </a:rPr>
              <a:t>Bộ phận điều phối hoạt động của các tiến trình, được gọi là </a:t>
            </a:r>
            <a:r>
              <a:rPr lang="vi-VN" sz="2000" b="1" i="1" u="none" strike="noStrike" dirty="0">
                <a:solidFill>
                  <a:srgbClr val="0F243E"/>
                </a:solidFill>
                <a:effectLst/>
                <a:latin typeface="Arial" panose="020B0604020202020204" pitchFamily="34" charset="0"/>
              </a:rPr>
              <a:t>bộ điều phối (scheduler)</a:t>
            </a:r>
            <a:r>
              <a:rPr lang="vi-VN" sz="2000" b="1" i="0" u="none" strike="noStrike" dirty="0">
                <a:solidFill>
                  <a:srgbClr val="0F243E"/>
                </a:solidFill>
                <a:effectLst/>
                <a:latin typeface="Arial" panose="020B0604020202020204" pitchFamily="34" charset="0"/>
              </a:rPr>
              <a:t>.</a:t>
            </a:r>
            <a:endParaRPr lang="vi-VN" sz="2000" b="0" i="0" u="none" strike="noStrike" dirty="0">
              <a:solidFill>
                <a:srgbClr val="0F243E"/>
              </a:solidFill>
              <a:effectLst/>
              <a:latin typeface="Arial" panose="020B0604020202020204" pitchFamily="34" charset="0"/>
            </a:endParaRPr>
          </a:p>
          <a:p>
            <a:br>
              <a:rPr lang="vi-VN" sz="2000" b="0" dirty="0">
                <a:effectLst/>
              </a:rPr>
            </a:br>
            <a:r>
              <a:rPr lang="vi-VN" sz="2000" b="1" i="0" u="none" strike="noStrike" dirty="0">
                <a:solidFill>
                  <a:srgbClr val="0F243E"/>
                </a:solidFill>
                <a:effectLst/>
                <a:latin typeface="Arial" panose="020B0604020202020204" pitchFamily="34" charset="0"/>
              </a:rPr>
              <a:t>Scheduler</a:t>
            </a:r>
            <a:r>
              <a:rPr lang="vi-VN" sz="2000" b="0" i="0" u="none" strike="noStrike" dirty="0">
                <a:solidFill>
                  <a:srgbClr val="0F243E"/>
                </a:solidFill>
                <a:effectLst/>
                <a:latin typeface="Arial" panose="020B0604020202020204" pitchFamily="34" charset="0"/>
              </a:rPr>
              <a:t> cung cấp giải thuật để giúp các tiến trình chạy song song.</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6A9048-8577-9F84-CAD1-6EEC84EFB260}"/>
              </a:ext>
            </a:extLst>
          </p:cNvPr>
          <p:cNvPicPr>
            <a:picLocks noChangeAspect="1"/>
          </p:cNvPicPr>
          <p:nvPr/>
        </p:nvPicPr>
        <p:blipFill>
          <a:blip r:embed="rId2"/>
          <a:stretch>
            <a:fillRect/>
          </a:stretch>
        </p:blipFill>
        <p:spPr>
          <a:xfrm>
            <a:off x="0" y="983765"/>
            <a:ext cx="9144000" cy="3175970"/>
          </a:xfrm>
          <a:prstGeom prst="rect">
            <a:avLst/>
          </a:prstGeom>
        </p:spPr>
      </p:pic>
    </p:spTree>
    <p:extLst>
      <p:ext uri="{BB962C8B-B14F-4D97-AF65-F5344CB8AC3E}">
        <p14:creationId xmlns:p14="http://schemas.microsoft.com/office/powerpoint/2010/main" val="4134500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65F651-CBA4-6276-5F2B-A593C1353D67}"/>
              </a:ext>
            </a:extLst>
          </p:cNvPr>
          <p:cNvPicPr>
            <a:picLocks noChangeAspect="1"/>
          </p:cNvPicPr>
          <p:nvPr/>
        </p:nvPicPr>
        <p:blipFill>
          <a:blip r:embed="rId2"/>
          <a:stretch>
            <a:fillRect/>
          </a:stretch>
        </p:blipFill>
        <p:spPr>
          <a:xfrm>
            <a:off x="182851" y="1"/>
            <a:ext cx="6032212" cy="1561558"/>
          </a:xfrm>
          <a:prstGeom prst="rect">
            <a:avLst/>
          </a:prstGeom>
        </p:spPr>
      </p:pic>
      <p:pic>
        <p:nvPicPr>
          <p:cNvPr id="2" name="Picture 1">
            <a:extLst>
              <a:ext uri="{FF2B5EF4-FFF2-40B4-BE49-F238E27FC236}">
                <a16:creationId xmlns:a16="http://schemas.microsoft.com/office/drawing/2014/main" id="{B8BD1C91-8E87-1E95-F7B1-EB5FE17C2B7D}"/>
              </a:ext>
            </a:extLst>
          </p:cNvPr>
          <p:cNvPicPr>
            <a:picLocks noChangeAspect="1"/>
          </p:cNvPicPr>
          <p:nvPr/>
        </p:nvPicPr>
        <p:blipFill>
          <a:blip r:embed="rId3"/>
          <a:stretch>
            <a:fillRect/>
          </a:stretch>
        </p:blipFill>
        <p:spPr>
          <a:xfrm>
            <a:off x="457199" y="1955482"/>
            <a:ext cx="8029575" cy="2542699"/>
          </a:xfrm>
          <a:prstGeom prst="rect">
            <a:avLst/>
          </a:prstGeom>
        </p:spPr>
      </p:pic>
    </p:spTree>
    <p:extLst>
      <p:ext uri="{BB962C8B-B14F-4D97-AF65-F5344CB8AC3E}">
        <p14:creationId xmlns:p14="http://schemas.microsoft.com/office/powerpoint/2010/main" val="1861035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7644C-BFC7-7F4F-4559-783886BE943E}"/>
              </a:ext>
            </a:extLst>
          </p:cNvPr>
          <p:cNvPicPr>
            <a:picLocks noChangeAspect="1"/>
          </p:cNvPicPr>
          <p:nvPr/>
        </p:nvPicPr>
        <p:blipFill>
          <a:blip r:embed="rId2"/>
          <a:stretch>
            <a:fillRect/>
          </a:stretch>
        </p:blipFill>
        <p:spPr>
          <a:xfrm>
            <a:off x="200789" y="130616"/>
            <a:ext cx="4371211" cy="3724979"/>
          </a:xfrm>
          <a:prstGeom prst="rect">
            <a:avLst/>
          </a:prstGeom>
        </p:spPr>
      </p:pic>
    </p:spTree>
    <p:extLst>
      <p:ext uri="{BB962C8B-B14F-4D97-AF65-F5344CB8AC3E}">
        <p14:creationId xmlns:p14="http://schemas.microsoft.com/office/powerpoint/2010/main" val="4135935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2C8AF-781B-20C0-C6EF-84AFC633073E}"/>
              </a:ext>
            </a:extLst>
          </p:cNvPr>
          <p:cNvPicPr>
            <a:picLocks noChangeAspect="1"/>
          </p:cNvPicPr>
          <p:nvPr/>
        </p:nvPicPr>
        <p:blipFill>
          <a:blip r:embed="rId2"/>
          <a:stretch>
            <a:fillRect/>
          </a:stretch>
        </p:blipFill>
        <p:spPr>
          <a:xfrm>
            <a:off x="1804601" y="294958"/>
            <a:ext cx="5534797" cy="4355624"/>
          </a:xfrm>
          <a:prstGeom prst="rect">
            <a:avLst/>
          </a:prstGeom>
        </p:spPr>
      </p:pic>
    </p:spTree>
    <p:extLst>
      <p:ext uri="{BB962C8B-B14F-4D97-AF65-F5344CB8AC3E}">
        <p14:creationId xmlns:p14="http://schemas.microsoft.com/office/powerpoint/2010/main" val="158196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DA6BF-3056-3BF5-60CF-C6843D2D4FD6}"/>
              </a:ext>
            </a:extLst>
          </p:cNvPr>
          <p:cNvPicPr>
            <a:picLocks noChangeAspect="1"/>
          </p:cNvPicPr>
          <p:nvPr/>
        </p:nvPicPr>
        <p:blipFill>
          <a:blip r:embed="rId2"/>
          <a:stretch>
            <a:fillRect/>
          </a:stretch>
        </p:blipFill>
        <p:spPr>
          <a:xfrm>
            <a:off x="0" y="705332"/>
            <a:ext cx="9144000" cy="3732835"/>
          </a:xfrm>
          <a:prstGeom prst="rect">
            <a:avLst/>
          </a:prstGeom>
        </p:spPr>
      </p:pic>
    </p:spTree>
    <p:extLst>
      <p:ext uri="{BB962C8B-B14F-4D97-AF65-F5344CB8AC3E}">
        <p14:creationId xmlns:p14="http://schemas.microsoft.com/office/powerpoint/2010/main" val="392163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89A06-2F5E-B83D-5928-6E8E7333F797}"/>
              </a:ext>
            </a:extLst>
          </p:cNvPr>
          <p:cNvPicPr>
            <a:picLocks noChangeAspect="1"/>
          </p:cNvPicPr>
          <p:nvPr/>
        </p:nvPicPr>
        <p:blipFill>
          <a:blip r:embed="rId2"/>
          <a:stretch>
            <a:fillRect/>
          </a:stretch>
        </p:blipFill>
        <p:spPr>
          <a:xfrm>
            <a:off x="0" y="163025"/>
            <a:ext cx="9144000" cy="4817449"/>
          </a:xfrm>
          <a:prstGeom prst="rect">
            <a:avLst/>
          </a:prstGeom>
        </p:spPr>
      </p:pic>
    </p:spTree>
    <p:extLst>
      <p:ext uri="{BB962C8B-B14F-4D97-AF65-F5344CB8AC3E}">
        <p14:creationId xmlns:p14="http://schemas.microsoft.com/office/powerpoint/2010/main" val="35312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1F5B7-9768-661F-46F2-1EE230AD9BF2}"/>
              </a:ext>
            </a:extLst>
          </p:cNvPr>
          <p:cNvPicPr>
            <a:picLocks noChangeAspect="1"/>
          </p:cNvPicPr>
          <p:nvPr/>
        </p:nvPicPr>
        <p:blipFill>
          <a:blip r:embed="rId2"/>
          <a:stretch>
            <a:fillRect/>
          </a:stretch>
        </p:blipFill>
        <p:spPr>
          <a:xfrm>
            <a:off x="0" y="0"/>
            <a:ext cx="4707731" cy="3610106"/>
          </a:xfrm>
          <a:prstGeom prst="rect">
            <a:avLst/>
          </a:prstGeom>
        </p:spPr>
      </p:pic>
    </p:spTree>
    <p:extLst>
      <p:ext uri="{BB962C8B-B14F-4D97-AF65-F5344CB8AC3E}">
        <p14:creationId xmlns:p14="http://schemas.microsoft.com/office/powerpoint/2010/main" val="108940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17EBAC-75D7-DFE8-69A5-3E09DE8D3C62}"/>
              </a:ext>
            </a:extLst>
          </p:cNvPr>
          <p:cNvPicPr>
            <a:picLocks noChangeAspect="1"/>
          </p:cNvPicPr>
          <p:nvPr/>
        </p:nvPicPr>
        <p:blipFill>
          <a:blip r:embed="rId2"/>
          <a:stretch>
            <a:fillRect/>
          </a:stretch>
        </p:blipFill>
        <p:spPr>
          <a:xfrm>
            <a:off x="0" y="744475"/>
            <a:ext cx="9144000" cy="3654550"/>
          </a:xfrm>
          <a:prstGeom prst="rect">
            <a:avLst/>
          </a:prstGeom>
        </p:spPr>
      </p:pic>
    </p:spTree>
    <p:extLst>
      <p:ext uri="{BB962C8B-B14F-4D97-AF65-F5344CB8AC3E}">
        <p14:creationId xmlns:p14="http://schemas.microsoft.com/office/powerpoint/2010/main" val="231206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MỤC TIÊU</a:t>
            </a:r>
            <a:endParaRPr sz="3200" b="1" dirty="0"/>
          </a:p>
        </p:txBody>
      </p:sp>
      <p:sp>
        <p:nvSpPr>
          <p:cNvPr id="222" name="Google Shape;222;p36"/>
          <p:cNvSpPr txBox="1">
            <a:spLocks noGrp="1"/>
          </p:cNvSpPr>
          <p:nvPr>
            <p:ph type="body" idx="1"/>
          </p:nvPr>
        </p:nvSpPr>
        <p:spPr>
          <a:xfrm>
            <a:off x="720000" y="1396503"/>
            <a:ext cx="7704000" cy="33882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q"/>
            </a:pPr>
            <a:r>
              <a:rPr lang="en-US" sz="2000" b="1" dirty="0" err="1">
                <a:solidFill>
                  <a:schemeClr val="tx1">
                    <a:lumMod val="95000"/>
                    <a:lumOff val="5000"/>
                  </a:schemeClr>
                </a:solidFill>
                <a:latin typeface="Times New Roman" panose="02020603050405020304" pitchFamily="18" charset="0"/>
                <a:cs typeface="Times New Roman" panose="02020603050405020304" pitchFamily="18" charset="0"/>
              </a:rPr>
              <a:t>Phân</a:t>
            </a: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1" dirty="0" err="1">
                <a:solidFill>
                  <a:schemeClr val="tx1">
                    <a:lumMod val="95000"/>
                    <a:lumOff val="5000"/>
                  </a:schemeClr>
                </a:solidFill>
                <a:latin typeface="Times New Roman" panose="02020603050405020304" pitchFamily="18" charset="0"/>
                <a:cs typeface="Times New Roman" panose="02020603050405020304" pitchFamily="18" charset="0"/>
              </a:rPr>
              <a:t>biệt</a:t>
            </a: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 3 </a:t>
            </a:r>
            <a:r>
              <a:rPr lang="en-US" sz="2000" b="1" dirty="0" err="1">
                <a:solidFill>
                  <a:schemeClr val="tx1">
                    <a:lumMod val="95000"/>
                    <a:lumOff val="5000"/>
                  </a:schemeClr>
                </a:solidFill>
                <a:latin typeface="Times New Roman" panose="02020603050405020304" pitchFamily="18" charset="0"/>
                <a:cs typeface="Times New Roman" panose="02020603050405020304" pitchFamily="18" charset="0"/>
              </a:rPr>
              <a:t>khái</a:t>
            </a: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1" dirty="0" err="1">
                <a:solidFill>
                  <a:schemeClr val="tx1">
                    <a:lumMod val="95000"/>
                    <a:lumOff val="5000"/>
                  </a:schemeClr>
                </a:solidFill>
                <a:latin typeface="Times New Roman" panose="02020603050405020304" pitchFamily="18" charset="0"/>
                <a:cs typeface="Times New Roman" panose="02020603050405020304" pitchFamily="18" charset="0"/>
              </a:rPr>
              <a:t>niệm</a:t>
            </a: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multiprogramming, multitasking, multiprocessing.</a:t>
            </a:r>
          </a:p>
          <a:p>
            <a:pPr marL="342900" lvl="0" indent="-342900" algn="l" rtl="0">
              <a:spcBef>
                <a:spcPts val="0"/>
              </a:spcBef>
              <a:spcAft>
                <a:spcPts val="0"/>
              </a:spcAft>
              <a:buFont typeface="Wingdings" panose="05000000000000000000" pitchFamily="2" charset="2"/>
              <a:buChar char="q"/>
            </a:pPr>
            <a:endPar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b="1" dirty="0">
                <a:solidFill>
                  <a:schemeClr val="tx1">
                    <a:lumMod val="95000"/>
                    <a:lumOff val="5000"/>
                  </a:schemeClr>
                </a:solidFill>
                <a:latin typeface="Times New Roman" panose="02020603050405020304" pitchFamily="18" charset="0"/>
                <a:cs typeface="Times New Roman" panose="02020603050405020304" pitchFamily="18" charset="0"/>
                <a:sym typeface="Cambay"/>
              </a:rPr>
              <a:t>Xác định nhu cầu xử lí đồng thời và xử lí song song có những ưu điểm nào? </a:t>
            </a:r>
          </a:p>
          <a:p>
            <a:pPr marL="342900" lvl="0" indent="-342900" algn="l" rtl="0">
              <a:spcBef>
                <a:spcPts val="0"/>
              </a:spcBef>
              <a:spcAft>
                <a:spcPts val="0"/>
              </a:spcAft>
              <a:buFont typeface="Wingdings" panose="05000000000000000000" pitchFamily="2" charset="2"/>
              <a:buChar char="q"/>
            </a:pPr>
            <a:endParaRPr lang="vi-VN" sz="2000" b="1" dirty="0">
              <a:solidFill>
                <a:schemeClr val="tx1">
                  <a:lumMod val="95000"/>
                  <a:lumOff val="5000"/>
                </a:schemeClr>
              </a:solidFill>
              <a:latin typeface="Times New Roman" panose="02020603050405020304" pitchFamily="18" charset="0"/>
              <a:cs typeface="Times New Roman" panose="02020603050405020304" pitchFamily="18" charset="0"/>
              <a:sym typeface="Cambay"/>
            </a:endParaRPr>
          </a:p>
          <a:p>
            <a:pPr marL="342900" lvl="0" indent="-342900" algn="l" rtl="0">
              <a:spcBef>
                <a:spcPts val="0"/>
              </a:spcBef>
              <a:spcAft>
                <a:spcPts val="0"/>
              </a:spcAft>
              <a:buFont typeface="Wingdings" panose="05000000000000000000" pitchFamily="2" charset="2"/>
              <a:buChar char="q"/>
            </a:pP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Khái niệm tiến trình(process) và mô hình đa tiến trình (multiprocess)</a:t>
            </a:r>
          </a:p>
          <a:p>
            <a:pPr marL="342900" lvl="0" indent="-342900" algn="l" rtl="0">
              <a:spcBef>
                <a:spcPts val="0"/>
              </a:spcBef>
              <a:spcAft>
                <a:spcPts val="0"/>
              </a:spcAft>
              <a:buFont typeface="Wingdings" panose="05000000000000000000" pitchFamily="2" charset="2"/>
              <a:buChar char="q"/>
            </a:pPr>
            <a:endParaRPr lang="vi-VN"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Khái niệm tiểu trình (thread) và mô hình đa tiểu trình(multithread)</a:t>
            </a:r>
          </a:p>
          <a:p>
            <a:pPr marL="0" lvl="0" indent="0" algn="l" rtl="0">
              <a:spcBef>
                <a:spcPts val="0"/>
              </a:spcBef>
              <a:spcAft>
                <a:spcPts val="0"/>
              </a:spcAft>
              <a:buNone/>
            </a:pPr>
            <a:endParaRPr lang="vi-VN" sz="1800" dirty="0">
              <a:solidFill>
                <a:schemeClr val="tx1">
                  <a:lumMod val="95000"/>
                  <a:lumOff val="5000"/>
                </a:schemeClr>
              </a:solidFill>
              <a:latin typeface="Times New Roman" panose="02020603050405020304" pitchFamily="18" charset="0"/>
              <a:ea typeface="Cambay"/>
              <a:cs typeface="Cambay"/>
              <a:sym typeface="Cambay"/>
            </a:endParaRPr>
          </a:p>
          <a:p>
            <a:pPr marL="0" lvl="0" indent="0" algn="l" rtl="0">
              <a:spcBef>
                <a:spcPts val="0"/>
              </a:spcBef>
              <a:spcAft>
                <a:spcPts val="0"/>
              </a:spcAft>
              <a:buNone/>
            </a:pPr>
            <a:endParaRPr dirty="0">
              <a:solidFill>
                <a:schemeClr val="tx1">
                  <a:lumMod val="95000"/>
                  <a:lumOff val="5000"/>
                </a:schemeClr>
              </a:solidFill>
              <a:latin typeface="Cambay"/>
              <a:ea typeface="Cambay"/>
              <a:cs typeface="Cambay"/>
              <a:sym typeface="Camb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B6425-584B-0552-A7D5-E20A91708037}"/>
              </a:ext>
            </a:extLst>
          </p:cNvPr>
          <p:cNvPicPr>
            <a:picLocks noChangeAspect="1"/>
          </p:cNvPicPr>
          <p:nvPr/>
        </p:nvPicPr>
        <p:blipFill>
          <a:blip r:embed="rId2"/>
          <a:stretch>
            <a:fillRect/>
          </a:stretch>
        </p:blipFill>
        <p:spPr>
          <a:xfrm>
            <a:off x="1" y="400049"/>
            <a:ext cx="9144000" cy="3941211"/>
          </a:xfrm>
          <a:prstGeom prst="rect">
            <a:avLst/>
          </a:prstGeom>
        </p:spPr>
      </p:pic>
    </p:spTree>
    <p:extLst>
      <p:ext uri="{BB962C8B-B14F-4D97-AF65-F5344CB8AC3E}">
        <p14:creationId xmlns:p14="http://schemas.microsoft.com/office/powerpoint/2010/main" val="1518871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40908-1643-39.4456050">
            <a:hlinkClick r:id="" action="ppaction://media"/>
            <a:extLst>
              <a:ext uri="{FF2B5EF4-FFF2-40B4-BE49-F238E27FC236}">
                <a16:creationId xmlns:a16="http://schemas.microsoft.com/office/drawing/2014/main" id="{FE769C10-7122-2A9B-EBB1-D0F9FE73F6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1638" y="0"/>
            <a:ext cx="4614861" cy="5125867"/>
          </a:xfrm>
          <a:prstGeom prst="rect">
            <a:avLst/>
          </a:prstGeom>
        </p:spPr>
      </p:pic>
    </p:spTree>
    <p:extLst>
      <p:ext uri="{BB962C8B-B14F-4D97-AF65-F5344CB8AC3E}">
        <p14:creationId xmlns:p14="http://schemas.microsoft.com/office/powerpoint/2010/main" val="27334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059366" y="1509450"/>
            <a:ext cx="7025267" cy="21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Tiểu</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Trình</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Và</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Mô</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Hình</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Đa</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Tiểu</a:t>
            </a:r>
            <a:r>
              <a:rPr lang="en-GB" sz="3200" b="1" dirty="0">
                <a:solidFill>
                  <a:schemeClr val="dk1"/>
                </a:solidFill>
                <a:latin typeface="Times New Roman" panose="02020603050405020304" pitchFamily="18" charset="0"/>
                <a:ea typeface="Days One"/>
                <a:cs typeface="Times New Roman" panose="02020603050405020304" pitchFamily="18" charset="0"/>
                <a:sym typeface="Days One"/>
              </a:rPr>
              <a:t> </a:t>
            </a:r>
            <a:r>
              <a:rPr lang="en-GB" sz="3200" b="1" dirty="0" err="1">
                <a:solidFill>
                  <a:schemeClr val="dk1"/>
                </a:solidFill>
                <a:latin typeface="Times New Roman" panose="02020603050405020304" pitchFamily="18" charset="0"/>
                <a:ea typeface="Days One"/>
                <a:cs typeface="Times New Roman" panose="02020603050405020304" pitchFamily="18" charset="0"/>
                <a:sym typeface="Days One"/>
              </a:rPr>
              <a:t>Trình</a:t>
            </a:r>
            <a:endParaRPr sz="3200" b="1"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2" name="Google Shape;304;p41">
            <a:extLst>
              <a:ext uri="{FF2B5EF4-FFF2-40B4-BE49-F238E27FC236}">
                <a16:creationId xmlns:a16="http://schemas.microsoft.com/office/drawing/2014/main" id="{0110EF96-9910-E647-6C84-1C1873195FA6}"/>
              </a:ext>
            </a:extLst>
          </p:cNvPr>
          <p:cNvSpPr/>
          <p:nvPr/>
        </p:nvSpPr>
        <p:spPr>
          <a:xfrm>
            <a:off x="3828772" y="1203195"/>
            <a:ext cx="1238100" cy="10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400" b="1" dirty="0">
                <a:solidFill>
                  <a:schemeClr val="bg1"/>
                </a:solidFill>
              </a:rPr>
              <a:t>4</a:t>
            </a:r>
            <a:endParaRPr sz="4400" b="1" dirty="0">
              <a:solidFill>
                <a:schemeClr val="bg1"/>
              </a:solidFill>
            </a:endParaRPr>
          </a:p>
        </p:txBody>
      </p:sp>
    </p:spTree>
    <p:extLst>
      <p:ext uri="{BB962C8B-B14F-4D97-AF65-F5344CB8AC3E}">
        <p14:creationId xmlns:p14="http://schemas.microsoft.com/office/powerpoint/2010/main" val="425429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Tiểu Trình là gì ?</a:t>
            </a:r>
            <a:endParaRPr sz="3200" b="1" dirty="0"/>
          </a:p>
        </p:txBody>
      </p:sp>
      <p:sp>
        <p:nvSpPr>
          <p:cNvPr id="222" name="Google Shape;222;p36"/>
          <p:cNvSpPr txBox="1">
            <a:spLocks noGrp="1"/>
          </p:cNvSpPr>
          <p:nvPr>
            <p:ph type="body" idx="1"/>
          </p:nvPr>
        </p:nvSpPr>
        <p:spPr>
          <a:xfrm>
            <a:off x="4140819" y="2162220"/>
            <a:ext cx="4208839" cy="33882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q"/>
            </a:pP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những</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con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chạy</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bên</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cha</a:t>
            </a:r>
          </a:p>
          <a:p>
            <a:pPr marL="342900" lvl="0" indent="-342900" algn="l" rtl="0">
              <a:spcBef>
                <a:spcPts val="0"/>
              </a:spcBef>
              <a:spcAft>
                <a:spcPts val="0"/>
              </a:spcAft>
              <a:buFont typeface="Wingdings" panose="05000000000000000000" pitchFamily="2" charset="2"/>
              <a:buChar char="q"/>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chia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sẻ</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CPU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với</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nhau</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giống</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như</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làm</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t>
            </a:r>
          </a:p>
          <a:p>
            <a:pPr marL="342900" lvl="0" indent="-342900" algn="l" rtl="0">
              <a:spcBef>
                <a:spcPts val="0"/>
              </a:spcBef>
              <a:spcAft>
                <a:spcPts val="0"/>
              </a:spcAft>
              <a:buFont typeface="Wingdings" panose="05000000000000000000" pitchFamily="2" charset="2"/>
              <a:buChar char="q"/>
            </a:pP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GB"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vi-VN" sz="2000" b="1"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endParaRPr lang="vi-VN"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vi-VN" sz="1800" dirty="0">
              <a:solidFill>
                <a:schemeClr val="tx1">
                  <a:lumMod val="95000"/>
                  <a:lumOff val="5000"/>
                </a:schemeClr>
              </a:solidFill>
              <a:latin typeface="Times New Roman" panose="02020603050405020304" pitchFamily="18" charset="0"/>
              <a:ea typeface="Cambay"/>
              <a:cs typeface="Cambay"/>
              <a:sym typeface="Cambay"/>
            </a:endParaRPr>
          </a:p>
          <a:p>
            <a:pPr marL="0" lvl="0" indent="0" algn="l" rtl="0">
              <a:spcBef>
                <a:spcPts val="0"/>
              </a:spcBef>
              <a:spcAft>
                <a:spcPts val="0"/>
              </a:spcAft>
              <a:buNone/>
            </a:pPr>
            <a:endParaRPr dirty="0">
              <a:solidFill>
                <a:schemeClr val="tx1">
                  <a:lumMod val="95000"/>
                  <a:lumOff val="5000"/>
                </a:schemeClr>
              </a:solidFill>
              <a:latin typeface="Cambay"/>
              <a:ea typeface="Cambay"/>
              <a:cs typeface="Cambay"/>
              <a:sym typeface="Cambay"/>
            </a:endParaRPr>
          </a:p>
        </p:txBody>
      </p:sp>
      <p:pic>
        <p:nvPicPr>
          <p:cNvPr id="2" name="Picture 2">
            <a:extLst>
              <a:ext uri="{FF2B5EF4-FFF2-40B4-BE49-F238E27FC236}">
                <a16:creationId xmlns:a16="http://schemas.microsoft.com/office/drawing/2014/main" id="{E89F7174-CE0B-DBD4-76A1-7DE5020DA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255255"/>
            <a:ext cx="3326548" cy="3164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37"/>
          <p:cNvSpPr txBox="1">
            <a:spLocks noGrp="1"/>
          </p:cNvSpPr>
          <p:nvPr>
            <p:ph type="title"/>
          </p:nvPr>
        </p:nvSpPr>
        <p:spPr>
          <a:xfrm>
            <a:off x="650887" y="1400350"/>
            <a:ext cx="7842223" cy="2952855"/>
          </a:xfrm>
          <a:prstGeom prst="rect">
            <a:avLst/>
          </a:prstGeom>
        </p:spPr>
        <p:txBody>
          <a:bodyPr spcFirstLastPara="1" wrap="square" lIns="91425" tIns="91425" rIns="91425" bIns="91425" anchor="ctr" anchorCtr="0">
            <a:noAutofit/>
          </a:bodyPr>
          <a:lstStyle/>
          <a:p>
            <a:pPr lvl="0" rtl="0">
              <a:spcBef>
                <a:spcPts val="0"/>
              </a:spcBef>
              <a:spcAft>
                <a:spcPts val="0"/>
              </a:spcAft>
            </a:pP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Mô</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hình</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đa</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1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thuật</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ngữ</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được</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sử</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dụng</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khi</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chạy</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nhiều</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bên</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1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để</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thực</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thi</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nhiều</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công</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việc</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cùng</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 1 </a:t>
            </a:r>
            <a:r>
              <a:rPr lang="en-GB" sz="2400" dirty="0" err="1">
                <a:solidFill>
                  <a:schemeClr val="tx1">
                    <a:lumMod val="95000"/>
                    <a:lumOff val="5000"/>
                  </a:schemeClr>
                </a:solidFill>
                <a:latin typeface="Times New Roman" panose="02020603050405020304" pitchFamily="18" charset="0"/>
                <a:cs typeface="Times New Roman" panose="02020603050405020304" pitchFamily="18" charset="0"/>
              </a:rPr>
              <a:t>lúc</a:t>
            </a:r>
            <a:r>
              <a:rPr lang="en-GB" sz="2400" dirty="0">
                <a:solidFill>
                  <a:schemeClr val="tx1">
                    <a:lumMod val="95000"/>
                    <a:lumOff val="5000"/>
                  </a:schemeClr>
                </a:solidFill>
                <a:latin typeface="Times New Roman" panose="02020603050405020304" pitchFamily="18" charset="0"/>
                <a:cs typeface="Times New Roman" panose="02020603050405020304" pitchFamily="18" charset="0"/>
              </a:rPr>
              <a:t>.</a:t>
            </a:r>
            <a:br>
              <a:rPr lang="vi-VN" sz="24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sz="2400" dirty="0"/>
          </a:p>
        </p:txBody>
      </p:sp>
      <p:sp>
        <p:nvSpPr>
          <p:cNvPr id="245" name="Google Shape;245;p37"/>
          <p:cNvSpPr txBox="1">
            <a:spLocks noGrp="1"/>
          </p:cNvSpPr>
          <p:nvPr>
            <p:ph type="title" idx="7"/>
          </p:nvPr>
        </p:nvSpPr>
        <p:spPr>
          <a:xfrm>
            <a:off x="6778050" y="140035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a:t>
            </a:r>
            <a:endParaRPr dirty="0">
              <a:solidFill>
                <a:schemeClr val="lt1"/>
              </a:solidFill>
            </a:endParaRPr>
          </a:p>
        </p:txBody>
      </p:sp>
      <p:sp>
        <p:nvSpPr>
          <p:cNvPr id="251" name="Google Shape;251;p37"/>
          <p:cNvSpPr txBox="1">
            <a:spLocks noGrp="1"/>
          </p:cNvSpPr>
          <p:nvPr>
            <p:ph type="title" idx="21"/>
          </p:nvPr>
        </p:nvSpPr>
        <p:spPr>
          <a:xfrm>
            <a:off x="719999" y="4416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Mô</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hình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đa</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gì</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sz="2400" dirty="0">
              <a:latin typeface="Krona One"/>
              <a:ea typeface="Krona One"/>
              <a:cs typeface="Krona One"/>
              <a:sym typeface="Krona On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37"/>
          <p:cNvSpPr txBox="1">
            <a:spLocks noGrp="1"/>
          </p:cNvSpPr>
          <p:nvPr>
            <p:ph type="title"/>
          </p:nvPr>
        </p:nvSpPr>
        <p:spPr>
          <a:xfrm>
            <a:off x="5144429" y="1442990"/>
            <a:ext cx="3358320" cy="3050280"/>
          </a:xfrm>
          <a:prstGeom prst="rect">
            <a:avLst/>
          </a:prstGeom>
        </p:spPr>
        <p:txBody>
          <a:bodyPr spcFirstLastPara="1" wrap="square" lIns="91425" tIns="91425" rIns="91425" bIns="91425" anchor="ctr" anchorCtr="0">
            <a:noAutofit/>
          </a:bodyPr>
          <a:lstStyle/>
          <a:p>
            <a:pPr algn="l"/>
            <a:b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br>
            <a:b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br>
            <a:b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br>
            <a:r>
              <a:rPr lang="en-GB" sz="23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con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được</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tạo</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khi</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cha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yêu</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cầu</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hệ</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điều</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hành</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cấp</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thêm</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tài</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nguyên</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để</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rPr>
              <a:t>tạo</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a:t>
            </a:r>
            <a:br>
              <a:rPr lang="en-GB" sz="2300" dirty="0">
                <a:solidFill>
                  <a:schemeClr val="tx1">
                    <a:lumMod val="95000"/>
                    <a:lumOff val="5000"/>
                  </a:schemeClr>
                </a:solidFill>
                <a:latin typeface="Times New Roman" panose="02020603050405020304" pitchFamily="18" charset="0"/>
                <a:cs typeface="Times New Roman" panose="02020603050405020304" pitchFamily="18" charset="0"/>
              </a:rPr>
            </a:br>
            <a:br>
              <a:rPr lang="en-GB" sz="2300" dirty="0">
                <a:solidFill>
                  <a:schemeClr val="tx1">
                    <a:lumMod val="95000"/>
                    <a:lumOff val="5000"/>
                  </a:schemeClr>
                </a:solidFill>
                <a:latin typeface="Times New Roman" panose="02020603050405020304" pitchFamily="18" charset="0"/>
                <a:cs typeface="Times New Roman" panose="02020603050405020304" pitchFamily="18" charset="0"/>
              </a:rPr>
            </a:br>
            <a:r>
              <a:rPr lang="en-GB" sz="23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Tiểu</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trình</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cùng</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1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tiến</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trình</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sẽ</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chia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sẽ</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không</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gian</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địa</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chỉ</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chung</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của</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tiến</a:t>
            </a:r>
            <a: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t> </a:t>
            </a:r>
            <a:r>
              <a:rPr lang="en-GB" sz="2300" dirty="0" err="1">
                <a:solidFill>
                  <a:schemeClr val="tx1">
                    <a:lumMod val="95000"/>
                    <a:lumOff val="5000"/>
                  </a:schemeClr>
                </a:solidFill>
                <a:latin typeface="Times New Roman" panose="02020603050405020304" pitchFamily="18" charset="0"/>
                <a:cs typeface="Times New Roman" panose="02020603050405020304" pitchFamily="18" charset="0"/>
                <a:sym typeface="Cambay"/>
              </a:rPr>
              <a:t>trình</a:t>
            </a:r>
            <a:br>
              <a:rPr lang="en-GB" sz="2300" dirty="0">
                <a:solidFill>
                  <a:schemeClr val="tx1">
                    <a:lumMod val="95000"/>
                    <a:lumOff val="5000"/>
                  </a:schemeClr>
                </a:solidFill>
                <a:latin typeface="Times New Roman" panose="02020603050405020304" pitchFamily="18" charset="0"/>
                <a:cs typeface="Times New Roman" panose="02020603050405020304" pitchFamily="18" charset="0"/>
                <a:sym typeface="Cambay"/>
              </a:rPr>
            </a:br>
            <a:b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br>
            <a: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t> </a:t>
            </a:r>
            <a:br>
              <a:rPr lang="en-GB" sz="18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vi-VN" sz="18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251" name="Google Shape;251;p37"/>
          <p:cNvSpPr txBox="1">
            <a:spLocks noGrp="1"/>
          </p:cNvSpPr>
          <p:nvPr>
            <p:ph type="title" idx="21"/>
          </p:nvPr>
        </p:nvSpPr>
        <p:spPr>
          <a:xfrm>
            <a:off x="719999" y="4416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Mô</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hình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đa</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gì</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sz="2400" dirty="0">
              <a:latin typeface="Krona One"/>
              <a:ea typeface="Krona One"/>
              <a:cs typeface="Krona One"/>
              <a:sym typeface="Krona One"/>
            </a:endParaRPr>
          </a:p>
        </p:txBody>
      </p:sp>
      <p:pic>
        <p:nvPicPr>
          <p:cNvPr id="2" name="Picture 1">
            <a:extLst>
              <a:ext uri="{FF2B5EF4-FFF2-40B4-BE49-F238E27FC236}">
                <a16:creationId xmlns:a16="http://schemas.microsoft.com/office/drawing/2014/main" id="{01555217-9572-3B26-B5AF-A47247EA2461}"/>
              </a:ext>
            </a:extLst>
          </p:cNvPr>
          <p:cNvPicPr>
            <a:picLocks noChangeAspect="1"/>
          </p:cNvPicPr>
          <p:nvPr/>
        </p:nvPicPr>
        <p:blipFill>
          <a:blip r:embed="rId3"/>
          <a:stretch>
            <a:fillRect/>
          </a:stretch>
        </p:blipFill>
        <p:spPr>
          <a:xfrm>
            <a:off x="578751" y="1645406"/>
            <a:ext cx="4565678" cy="2258872"/>
          </a:xfrm>
          <a:prstGeom prst="rect">
            <a:avLst/>
          </a:prstGeom>
        </p:spPr>
      </p:pic>
    </p:spTree>
    <p:extLst>
      <p:ext uri="{BB962C8B-B14F-4D97-AF65-F5344CB8AC3E}">
        <p14:creationId xmlns:p14="http://schemas.microsoft.com/office/powerpoint/2010/main" val="1718664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37"/>
          <p:cNvSpPr txBox="1">
            <a:spLocks noGrp="1"/>
          </p:cNvSpPr>
          <p:nvPr>
            <p:ph type="title"/>
          </p:nvPr>
        </p:nvSpPr>
        <p:spPr>
          <a:xfrm>
            <a:off x="650887" y="1400350"/>
            <a:ext cx="7842223" cy="963709"/>
          </a:xfrm>
          <a:prstGeom prst="rect">
            <a:avLst/>
          </a:prstGeom>
        </p:spPr>
        <p:txBody>
          <a:bodyPr spcFirstLastPara="1" wrap="square" lIns="91425" tIns="91425" rIns="91425" bIns="91425" anchor="ctr" anchorCtr="0">
            <a:noAutofit/>
          </a:bodyPr>
          <a:lstStyle/>
          <a:p>
            <a:pPr rtl="0" fontAlgn="base">
              <a:spcBef>
                <a:spcPts val="0"/>
              </a:spcBef>
              <a:spcAft>
                <a:spcPts val="0"/>
              </a:spcAft>
              <a:buFont typeface="Arial" panose="020B0604020202020204" pitchFamily="34" charset="0"/>
              <a:buChar char="•"/>
            </a:pPr>
            <a:r>
              <a:rPr lang="vi-VN" sz="1800" b="0" i="0" u="none" strike="noStrike" dirty="0">
                <a:solidFill>
                  <a:srgbClr val="0F243E"/>
                </a:solidFill>
                <a:effectLst/>
                <a:latin typeface="Arial" panose="020B0604020202020204" pitchFamily="34" charset="0"/>
              </a:rPr>
              <a:t>Ví dụ: 1 server luôn phải đợi kết nối của các người chơi đăng nhập mới, đồng thời cũng phải xử lý các nhiệm vụ khác (tải chương trình, cập nhật thông tin,…). Vì vậy, cần 1 dòng xử lý riêng để đợi đăng nhập.</a:t>
            </a:r>
          </a:p>
        </p:txBody>
      </p:sp>
      <p:sp>
        <p:nvSpPr>
          <p:cNvPr id="251" name="Google Shape;251;p37"/>
          <p:cNvSpPr txBox="1">
            <a:spLocks noGrp="1"/>
          </p:cNvSpPr>
          <p:nvPr>
            <p:ph type="title" idx="21"/>
          </p:nvPr>
        </p:nvSpPr>
        <p:spPr>
          <a:xfrm>
            <a:off x="719999" y="4416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Mô</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hình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đa</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gì</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sz="2400" dirty="0">
              <a:latin typeface="Krona One"/>
              <a:ea typeface="Krona One"/>
              <a:cs typeface="Krona One"/>
              <a:sym typeface="Krona One"/>
            </a:endParaRPr>
          </a:p>
        </p:txBody>
      </p:sp>
      <p:pic>
        <p:nvPicPr>
          <p:cNvPr id="5" name="Picture 4">
            <a:extLst>
              <a:ext uri="{FF2B5EF4-FFF2-40B4-BE49-F238E27FC236}">
                <a16:creationId xmlns:a16="http://schemas.microsoft.com/office/drawing/2014/main" id="{A5AADA1D-238A-DD0F-0F05-22D457C49237}"/>
              </a:ext>
            </a:extLst>
          </p:cNvPr>
          <p:cNvPicPr>
            <a:picLocks noChangeAspect="1"/>
          </p:cNvPicPr>
          <p:nvPr/>
        </p:nvPicPr>
        <p:blipFill>
          <a:blip r:embed="rId3"/>
          <a:stretch>
            <a:fillRect/>
          </a:stretch>
        </p:blipFill>
        <p:spPr>
          <a:xfrm>
            <a:off x="1885715" y="2463222"/>
            <a:ext cx="5372566" cy="1882303"/>
          </a:xfrm>
          <a:prstGeom prst="rect">
            <a:avLst/>
          </a:prstGeom>
        </p:spPr>
      </p:pic>
    </p:spTree>
    <p:extLst>
      <p:ext uri="{BB962C8B-B14F-4D97-AF65-F5344CB8AC3E}">
        <p14:creationId xmlns:p14="http://schemas.microsoft.com/office/powerpoint/2010/main" val="557198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51" name="Google Shape;251;p37"/>
          <p:cNvSpPr txBox="1">
            <a:spLocks noGrp="1"/>
          </p:cNvSpPr>
          <p:nvPr>
            <p:ph type="title" idx="21"/>
          </p:nvPr>
        </p:nvSpPr>
        <p:spPr>
          <a:xfrm>
            <a:off x="719999" y="4416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So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sánh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tiểu</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trình</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và</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tiến</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trình</a:t>
            </a:r>
            <a:endParaRPr sz="2400" dirty="0">
              <a:latin typeface="Krona One"/>
              <a:ea typeface="Krona One"/>
              <a:cs typeface="Krona One"/>
              <a:sym typeface="Krona One"/>
            </a:endParaRPr>
          </a:p>
        </p:txBody>
      </p:sp>
      <p:pic>
        <p:nvPicPr>
          <p:cNvPr id="8" name="Picture 7">
            <a:extLst>
              <a:ext uri="{FF2B5EF4-FFF2-40B4-BE49-F238E27FC236}">
                <a16:creationId xmlns:a16="http://schemas.microsoft.com/office/drawing/2014/main" id="{AB294665-1403-81BB-435B-EEED3BEFAC21}"/>
              </a:ext>
            </a:extLst>
          </p:cNvPr>
          <p:cNvPicPr>
            <a:picLocks noChangeAspect="1"/>
          </p:cNvPicPr>
          <p:nvPr/>
        </p:nvPicPr>
        <p:blipFill>
          <a:blip r:embed="rId3"/>
          <a:stretch>
            <a:fillRect/>
          </a:stretch>
        </p:blipFill>
        <p:spPr>
          <a:xfrm>
            <a:off x="1401804" y="1150660"/>
            <a:ext cx="6340389" cy="3551228"/>
          </a:xfrm>
          <a:prstGeom prst="rect">
            <a:avLst/>
          </a:prstGeom>
        </p:spPr>
      </p:pic>
    </p:spTree>
    <p:extLst>
      <p:ext uri="{BB962C8B-B14F-4D97-AF65-F5344CB8AC3E}">
        <p14:creationId xmlns:p14="http://schemas.microsoft.com/office/powerpoint/2010/main" val="31887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39043-2D28-DCE5-8F56-4CE5AADAF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37"/>
          <p:cNvSpPr txBox="1">
            <a:spLocks noGrp="1"/>
          </p:cNvSpPr>
          <p:nvPr>
            <p:ph type="title"/>
          </p:nvPr>
        </p:nvSpPr>
        <p:spPr>
          <a:xfrm>
            <a:off x="581776" y="1751043"/>
            <a:ext cx="4224140" cy="1403029"/>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v"/>
            </a:pP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Multiprogramming: </a:t>
            </a:r>
            <a:b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-Xử lí công việc tuần tự từ trên xuống dưới.</a:t>
            </a:r>
            <a:b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vi-VN" sz="2000" b="1" dirty="0">
                <a:solidFill>
                  <a:schemeClr val="tx1">
                    <a:lumMod val="95000"/>
                    <a:lumOff val="5000"/>
                  </a:schemeClr>
                </a:solidFill>
                <a:latin typeface="Times New Roman" panose="02020603050405020304" pitchFamily="18" charset="0"/>
                <a:cs typeface="Times New Roman" panose="02020603050405020304" pitchFamily="18" charset="0"/>
              </a:rPr>
              <a:t>Thực thi được n</a:t>
            </a: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hiều chương trình</a:t>
            </a:r>
            <a:b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-Không cho CPU có thời gian rảnh.</a:t>
            </a:r>
            <a:br>
              <a:rPr lang="vi-V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sz="2000" dirty="0"/>
          </a:p>
        </p:txBody>
      </p:sp>
      <p:sp>
        <p:nvSpPr>
          <p:cNvPr id="245" name="Google Shape;245;p37"/>
          <p:cNvSpPr txBox="1">
            <a:spLocks noGrp="1"/>
          </p:cNvSpPr>
          <p:nvPr>
            <p:ph type="title" idx="7"/>
          </p:nvPr>
        </p:nvSpPr>
        <p:spPr>
          <a:xfrm>
            <a:off x="6778050" y="140035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a:t>
            </a:r>
            <a:endParaRPr dirty="0">
              <a:solidFill>
                <a:schemeClr val="lt1"/>
              </a:solidFill>
            </a:endParaRPr>
          </a:p>
        </p:txBody>
      </p:sp>
      <p:sp>
        <p:nvSpPr>
          <p:cNvPr id="251" name="Google Shape;251;p37"/>
          <p:cNvSpPr txBox="1">
            <a:spLocks noGrp="1"/>
          </p:cNvSpPr>
          <p:nvPr>
            <p:ph type="title" idx="21"/>
          </p:nvPr>
        </p:nvSpPr>
        <p:spPr>
          <a:xfrm>
            <a:off x="719999" y="4416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Phân</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biệt</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3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khái</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cs typeface="Times New Roman" panose="02020603050405020304" pitchFamily="18" charset="0"/>
              </a:rPr>
              <a:t>niệm</a:t>
            </a:r>
            <a:endParaRPr sz="2400" dirty="0">
              <a:latin typeface="Krona One"/>
              <a:ea typeface="Krona One"/>
              <a:cs typeface="Krona One"/>
              <a:sym typeface="Krona One"/>
            </a:endParaRPr>
          </a:p>
        </p:txBody>
      </p:sp>
      <p:pic>
        <p:nvPicPr>
          <p:cNvPr id="7" name="Picture 6">
            <a:extLst>
              <a:ext uri="{FF2B5EF4-FFF2-40B4-BE49-F238E27FC236}">
                <a16:creationId xmlns:a16="http://schemas.microsoft.com/office/drawing/2014/main" id="{5DAA5455-2E34-9C63-E1A6-E13157DBA9CB}"/>
              </a:ext>
            </a:extLst>
          </p:cNvPr>
          <p:cNvPicPr>
            <a:picLocks noChangeAspect="1"/>
          </p:cNvPicPr>
          <p:nvPr/>
        </p:nvPicPr>
        <p:blipFill>
          <a:blip r:embed="rId3"/>
          <a:stretch>
            <a:fillRect/>
          </a:stretch>
        </p:blipFill>
        <p:spPr>
          <a:xfrm>
            <a:off x="5605833" y="1448160"/>
            <a:ext cx="2485543" cy="31132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FBC82-391D-C375-C201-6AB3766080D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216209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10" name="Picture 9">
            <a:extLst>
              <a:ext uri="{FF2B5EF4-FFF2-40B4-BE49-F238E27FC236}">
                <a16:creationId xmlns:a16="http://schemas.microsoft.com/office/drawing/2014/main" id="{3DC0A301-414D-3CB8-FF6D-3A13647EA87F}"/>
              </a:ext>
            </a:extLst>
          </p:cNvPr>
          <p:cNvPicPr>
            <a:picLocks noChangeAspect="1"/>
          </p:cNvPicPr>
          <p:nvPr/>
        </p:nvPicPr>
        <p:blipFill>
          <a:blip r:embed="rId3"/>
          <a:stretch>
            <a:fillRect/>
          </a:stretch>
        </p:blipFill>
        <p:spPr>
          <a:xfrm>
            <a:off x="0" y="0"/>
            <a:ext cx="9144000" cy="5143500"/>
          </a:xfrm>
          <a:prstGeom prst="rect">
            <a:avLst/>
          </a:prstGeom>
        </p:spPr>
      </p:pic>
      <p:sp>
        <p:nvSpPr>
          <p:cNvPr id="11" name="TextBox 10">
            <a:extLst>
              <a:ext uri="{FF2B5EF4-FFF2-40B4-BE49-F238E27FC236}">
                <a16:creationId xmlns:a16="http://schemas.microsoft.com/office/drawing/2014/main" id="{1F66A4FC-951F-0372-5B54-598A1F1E1E2F}"/>
              </a:ext>
            </a:extLst>
          </p:cNvPr>
          <p:cNvSpPr txBox="1"/>
          <p:nvPr/>
        </p:nvSpPr>
        <p:spPr>
          <a:xfrm>
            <a:off x="83136" y="169333"/>
            <a:ext cx="2705220" cy="2062103"/>
          </a:xfrm>
          <a:prstGeom prst="rect">
            <a:avLst/>
          </a:prstGeom>
          <a:noFill/>
        </p:spPr>
        <p:txBody>
          <a:bodyPr wrap="square" rtlCol="0">
            <a:spAutoFit/>
          </a:bodyPr>
          <a:lstStyle/>
          <a:p>
            <a:r>
              <a:rPr lang="vi-VN" sz="3200" b="1" i="0" u="none" strike="noStrike" dirty="0">
                <a:solidFill>
                  <a:srgbClr val="FF0000"/>
                </a:solidFill>
                <a:effectLst/>
                <a:latin typeface="Times New Roman" panose="02020603050405020304" pitchFamily="18" charset="0"/>
                <a:cs typeface="Times New Roman" panose="02020603050405020304" pitchFamily="18" charset="0"/>
              </a:rPr>
              <a:t>Multitasking</a:t>
            </a:r>
            <a:r>
              <a:rPr lang="vi-VN" sz="32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vi-VN" sz="32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Xử lí công việc xen kẽ theo miền thời gian.</a:t>
            </a:r>
            <a:endParaRPr lang="vi-VN" sz="3200" dirty="0"/>
          </a:p>
        </p:txBody>
      </p:sp>
      <p:pic>
        <p:nvPicPr>
          <p:cNvPr id="13" name="Picture 12">
            <a:extLst>
              <a:ext uri="{FF2B5EF4-FFF2-40B4-BE49-F238E27FC236}">
                <a16:creationId xmlns:a16="http://schemas.microsoft.com/office/drawing/2014/main" id="{51D25414-A5BA-D6ED-7083-DE1A329F20C4}"/>
              </a:ext>
            </a:extLst>
          </p:cNvPr>
          <p:cNvPicPr>
            <a:picLocks noChangeAspect="1"/>
          </p:cNvPicPr>
          <p:nvPr/>
        </p:nvPicPr>
        <p:blipFill>
          <a:blip r:embed="rId4"/>
          <a:stretch>
            <a:fillRect/>
          </a:stretch>
        </p:blipFill>
        <p:spPr>
          <a:xfrm>
            <a:off x="3048000" y="0"/>
            <a:ext cx="609600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6EEB9A-964F-137B-D411-7B960F8A3544}"/>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915876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0"/>
          <p:cNvSpPr txBox="1">
            <a:spLocks noGrp="1"/>
          </p:cNvSpPr>
          <p:nvPr>
            <p:ph type="title"/>
          </p:nvPr>
        </p:nvSpPr>
        <p:spPr>
          <a:xfrm>
            <a:off x="2430600" y="3031625"/>
            <a:ext cx="4282800" cy="3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—Someone Famous</a:t>
            </a:r>
            <a:endParaRPr dirty="0">
              <a:solidFill>
                <a:schemeClr val="lt1"/>
              </a:solidFill>
            </a:endParaRPr>
          </a:p>
        </p:txBody>
      </p:sp>
      <p:sp>
        <p:nvSpPr>
          <p:cNvPr id="296" name="Google Shape;296;p40"/>
          <p:cNvSpPr txBox="1">
            <a:spLocks noGrp="1"/>
          </p:cNvSpPr>
          <p:nvPr>
            <p:ph type="subTitle" idx="1"/>
          </p:nvPr>
        </p:nvSpPr>
        <p:spPr>
          <a:xfrm>
            <a:off x="1318437" y="918724"/>
            <a:ext cx="6517757" cy="102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Multiprocessing: máy có 2 hay nhiều core trở lên. Tạo ra tình huống xử lí song song.</a:t>
            </a:r>
            <a:endParaRPr dirty="0"/>
          </a:p>
        </p:txBody>
      </p:sp>
      <p:pic>
        <p:nvPicPr>
          <p:cNvPr id="2" name="Picture 1">
            <a:extLst>
              <a:ext uri="{FF2B5EF4-FFF2-40B4-BE49-F238E27FC236}">
                <a16:creationId xmlns:a16="http://schemas.microsoft.com/office/drawing/2014/main" id="{FD9A6736-3C0B-BC55-DB1D-92F3EACCDFC0}"/>
              </a:ext>
            </a:extLst>
          </p:cNvPr>
          <p:cNvPicPr>
            <a:picLocks noChangeAspect="1"/>
          </p:cNvPicPr>
          <p:nvPr/>
        </p:nvPicPr>
        <p:blipFill>
          <a:blip r:embed="rId3"/>
          <a:stretch>
            <a:fillRect/>
          </a:stretch>
        </p:blipFill>
        <p:spPr>
          <a:xfrm>
            <a:off x="0" y="1840089"/>
            <a:ext cx="9143999" cy="33034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E0C2-897A-FB43-C783-B00A52D76502}"/>
              </a:ext>
            </a:extLst>
          </p:cNvPr>
          <p:cNvSpPr>
            <a:spLocks noGrp="1"/>
          </p:cNvSpPr>
          <p:nvPr>
            <p:ph type="title"/>
          </p:nvPr>
        </p:nvSpPr>
        <p:spPr/>
        <p:txBody>
          <a:bodyPr/>
          <a:lstStyle/>
          <a:p>
            <a:endParaRPr lang="vi-VN"/>
          </a:p>
        </p:txBody>
      </p:sp>
      <p:sp>
        <p:nvSpPr>
          <p:cNvPr id="3" name="Subtitle 2">
            <a:extLst>
              <a:ext uri="{FF2B5EF4-FFF2-40B4-BE49-F238E27FC236}">
                <a16:creationId xmlns:a16="http://schemas.microsoft.com/office/drawing/2014/main" id="{7448D411-56C7-8978-4EB6-355BC212B83B}"/>
              </a:ext>
            </a:extLst>
          </p:cNvPr>
          <p:cNvSpPr>
            <a:spLocks noGrp="1"/>
          </p:cNvSpPr>
          <p:nvPr>
            <p:ph type="subTitle" idx="1"/>
          </p:nvPr>
        </p:nvSpPr>
        <p:spPr/>
        <p:txBody>
          <a:bodyPr/>
          <a:lstStyle/>
          <a:p>
            <a:endParaRPr lang="vi-VN"/>
          </a:p>
        </p:txBody>
      </p:sp>
      <p:pic>
        <p:nvPicPr>
          <p:cNvPr id="11" name="Picture 10">
            <a:extLst>
              <a:ext uri="{FF2B5EF4-FFF2-40B4-BE49-F238E27FC236}">
                <a16:creationId xmlns:a16="http://schemas.microsoft.com/office/drawing/2014/main" id="{8931DFA1-668C-A322-F5CA-535039CDB73A}"/>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479139046"/>
      </p:ext>
    </p:extLst>
  </p:cSld>
  <p:clrMapOvr>
    <a:masterClrMapping/>
  </p:clrMapOvr>
</p:sld>
</file>

<file path=ppt/theme/theme1.xml><?xml version="1.0" encoding="utf-8"?>
<a:theme xmlns:a="http://schemas.openxmlformats.org/drawingml/2006/main" name="Petroleum Products Supplies Project Proposal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674</Words>
  <Application>Microsoft Office PowerPoint</Application>
  <PresentationFormat>On-screen Show (16:9)</PresentationFormat>
  <Paragraphs>54</Paragraphs>
  <Slides>38</Slides>
  <Notes>17</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Cambay</vt:lpstr>
      <vt:lpstr>Krona One</vt:lpstr>
      <vt:lpstr>Roboto Condensed Light</vt:lpstr>
      <vt:lpstr>Times New Roman</vt:lpstr>
      <vt:lpstr>Wingdings</vt:lpstr>
      <vt:lpstr>Petroleum Products Supplies Project Proposal by Slidesgo</vt:lpstr>
      <vt:lpstr>Bài 2: Xử lí đồng hành</vt:lpstr>
      <vt:lpstr>Nhóm 2 Trần Tuấn Kiệt-22119095 Đặng Hưng Thịnh-22119137 Vương Quý-22119126</vt:lpstr>
      <vt:lpstr>MỤC TIÊU</vt:lpstr>
      <vt:lpstr>Multiprogramming:  -Xử lí công việc tuần tự từ trên xuống dưới. -Thực thi được nhiều chương trình -Không cho CPU có thời gian rảnh. </vt:lpstr>
      <vt:lpstr>PowerPoint Presentation</vt:lpstr>
      <vt:lpstr>PowerPoint Presentation</vt:lpstr>
      <vt:lpstr>PowerPoint Presentation</vt:lpstr>
      <vt:lpstr>—Someone Famous</vt:lpstr>
      <vt:lpstr>PowerPoint Presentation</vt:lpstr>
      <vt:lpstr>Xác định nhu cầu xử lí đồng thời và xử lí song song</vt:lpstr>
      <vt:lpstr>Tăng hiệu suất sử dụng CPU</vt:lpstr>
      <vt:lpstr>Tăng tốc độ xử lý</vt:lpstr>
      <vt:lpstr>Khái niệm tiến trình (process) và mô hình đa tiến trình (multiprocess)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BỘ LẬP LỊCH -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Tiểu Trình Và Mô Hình Đa Tiểu Trình</vt:lpstr>
      <vt:lpstr>Tiểu Trình là gì ?</vt:lpstr>
      <vt:lpstr>Mô hình đa tiểu trình là 1 thuật ngữ được sử dụng khi chạy nhiều tiểu trình bên trong 1 tiến trình để thực thi nhiều công việc cùng 1 lúc. </vt:lpstr>
      <vt:lpstr>   - Tiểu trình con được tạo khi tiến trình cha yêu cầu hệ điều hành cấp thêm tài nguyên để tạo.  -Tiểu trình cùng 1 tiến trình sẽ chia sẽ không gian địa chỉ chung của tiến trình    </vt:lpstr>
      <vt:lpstr>Ví dụ: 1 server luôn phải đợi kết nối của các người chơi đăng nhập mới, đồng thời cũng phải xử lý các nhiệm vụ khác (tải chương trình, cập nhật thông tin,…). Vì vậy, cần 1 dòng xử lý riêng để đợi đăng nhập.</vt:lpstr>
      <vt:lpstr>So sánh tiểu trình và tiến trình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2: Xử lí đồng hành</dc:title>
  <cp:lastModifiedBy>kakarot tura</cp:lastModifiedBy>
  <cp:revision>22</cp:revision>
  <dcterms:modified xsi:type="dcterms:W3CDTF">2024-09-09T13:57:41Z</dcterms:modified>
</cp:coreProperties>
</file>